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59" r:id="rId4"/>
    <p:sldId id="260" r:id="rId5"/>
    <p:sldId id="270" r:id="rId6"/>
    <p:sldId id="264" r:id="rId7"/>
    <p:sldId id="269" r:id="rId8"/>
    <p:sldId id="263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3D34E-0276-420A-8DDF-C1433252BB23}" v="59" dt="2025-06-19T21:30:49.391"/>
    <p1510:client id="{6BA3D529-E86B-9340-E54D-53A2E4AA72AA}" v="90" dt="2025-06-20T19:17:35.363"/>
    <p1510:client id="{ACA94645-BCC3-4B55-8962-3D236ECBBC92}" v="161" dt="2025-06-19T22:33:11.173"/>
    <p1510:client id="{CD999B06-AFC1-0AA4-1587-A662FB751461}" v="2321" dt="2025-06-20T18:46:40.706"/>
    <p1510:client id="{E32C2A7B-09EA-6DAF-2978-FE277807D89A}" v="43" dt="2025-06-20T19:13:09.765"/>
    <p1510:client id="{EF59A695-B051-8578-318E-9EB21E47B5B9}" v="1" dt="2025-06-20T19:04:58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0DF88-9578-45C0-9152-EADFFA37596D}" type="datetimeFigureOut">
              <a:t>23.06.2025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E8562-01F2-4B62-BD04-8BCD69C23AB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492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C6239-64EF-5A4F-97A1-B40B4DBAF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BD8F2-F43F-ACCB-718E-726A34F5A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42E356-AC35-BE28-4032-D722C4A05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82972-1698-CAEA-98D6-E6F6063B9F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3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D21D2-A27C-FEFC-ECA9-85812246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57162-147A-99F5-FABD-9553FBEBA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F284C-F2AA-A95E-9649-085971237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92748-A456-C5C5-B8AA-3B4118CA0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0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32F95-1E22-6A9D-8D6F-C1BDD9684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45F40-6FF1-945E-626E-29A2FD40C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851AE6-45B0-6469-1E0F-0DDF7D20B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565EE-60CF-014D-C7F0-131F4CC38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0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D1D4E-0BD5-756F-854B-8B33AC15B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08F228-B7AB-A7A7-3082-88DE76BEF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E56ADE-85A6-B85C-D612-2A5E2B4BE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err="1"/>
              <a:t>UseCase</a:t>
            </a:r>
            <a:r>
              <a:rPr lang="ru-RU"/>
              <a:t> </a:t>
            </a:r>
            <a:r>
              <a:rPr lang="ru-RU" err="1"/>
              <a:t>діаграма</a:t>
            </a:r>
            <a:r>
              <a:rPr lang="ru-RU"/>
              <a:t> </a:t>
            </a:r>
            <a:r>
              <a:rPr lang="ru-RU" err="1"/>
              <a:t>моделює</a:t>
            </a:r>
            <a:r>
              <a:rPr lang="ru-RU"/>
              <a:t> </a:t>
            </a:r>
            <a:r>
              <a:rPr lang="ru-RU" err="1"/>
              <a:t>взаємодію</a:t>
            </a:r>
            <a:r>
              <a:rPr lang="ru-RU"/>
              <a:t> </a:t>
            </a:r>
            <a:r>
              <a:rPr lang="ru-RU" err="1"/>
              <a:t>користувачів</a:t>
            </a:r>
            <a:r>
              <a:rPr lang="ru-RU"/>
              <a:t> </a:t>
            </a:r>
            <a:r>
              <a:rPr lang="ru-RU" err="1"/>
              <a:t>розділених</a:t>
            </a:r>
            <a:r>
              <a:rPr lang="ru-RU"/>
              <a:t> за ролями </a:t>
            </a:r>
            <a:r>
              <a:rPr lang="ru-RU" err="1"/>
              <a:t>використання</a:t>
            </a:r>
            <a:r>
              <a:rPr lang="ru-RU"/>
              <a:t> </a:t>
            </a:r>
            <a:r>
              <a:rPr lang="ru-RU" err="1"/>
              <a:t>системи</a:t>
            </a:r>
            <a:r>
              <a:rPr lang="ru-RU"/>
              <a:t>: гостей, </a:t>
            </a:r>
            <a:r>
              <a:rPr lang="ru-RU" err="1"/>
              <a:t>продавців</a:t>
            </a:r>
            <a:r>
              <a:rPr lang="ru-RU"/>
              <a:t> та </a:t>
            </a:r>
            <a:r>
              <a:rPr lang="ru-RU" err="1"/>
              <a:t>покупців</a:t>
            </a:r>
            <a:r>
              <a:rPr lang="ru-RU"/>
              <a:t> </a:t>
            </a:r>
            <a:r>
              <a:rPr lang="ru-RU" err="1"/>
              <a:t>із</a:t>
            </a:r>
            <a:r>
              <a:rPr lang="ru-RU"/>
              <a:t> </a:t>
            </a:r>
            <a:r>
              <a:rPr lang="ru-RU" err="1"/>
              <a:t>функціоналом</a:t>
            </a:r>
            <a:r>
              <a:rPr lang="ru-RU"/>
              <a:t> </a:t>
            </a:r>
            <a:r>
              <a:rPr lang="ru-RU" err="1"/>
              <a:t>системи</a:t>
            </a:r>
            <a:r>
              <a:rPr lang="ru-RU"/>
              <a:t>: </a:t>
            </a:r>
            <a:r>
              <a:rPr lang="ru-RU" err="1"/>
              <a:t>створення</a:t>
            </a:r>
            <a:r>
              <a:rPr lang="ru-RU"/>
              <a:t> та перегляд </a:t>
            </a:r>
            <a:r>
              <a:rPr lang="ru-RU" err="1"/>
              <a:t>аукціонів</a:t>
            </a:r>
            <a:r>
              <a:rPr lang="ru-RU"/>
              <a:t> та ставок, перегляд та </a:t>
            </a:r>
            <a:r>
              <a:rPr lang="ru-RU" err="1"/>
              <a:t>взаємодія</a:t>
            </a:r>
            <a:r>
              <a:rPr lang="ru-RU"/>
              <a:t> </a:t>
            </a:r>
            <a:r>
              <a:rPr lang="ru-RU" err="1"/>
              <a:t>із</a:t>
            </a:r>
            <a:r>
              <a:rPr lang="ru-RU"/>
              <a:t> </a:t>
            </a:r>
            <a:r>
              <a:rPr lang="ru-RU" err="1"/>
              <a:t>замовленнями</a:t>
            </a:r>
            <a:r>
              <a:rPr lang="ru-RU"/>
              <a:t> та </a:t>
            </a:r>
            <a:r>
              <a:rPr lang="ru-RU" err="1"/>
              <a:t>профілем</a:t>
            </a:r>
            <a:r>
              <a:rPr lang="ru-RU"/>
              <a:t> </a:t>
            </a:r>
            <a:r>
              <a:rPr lang="ru-RU" err="1"/>
              <a:t>користувача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33A73-990B-9C23-3487-3E67E52189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26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E9068-7825-A74E-0C9E-578DCFC8E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89D508-BF15-77FA-1B11-60E40CCF4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A535C-F452-A283-C261-2D5C7CCF2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38126-57B8-3C67-299D-4A50150142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04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EF0F-FF0C-70EF-D4BF-BE61BE4F3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8E2684-86A3-21DE-638E-289CB1A9D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1F7F9-EF09-6097-9443-C8014B445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45639-F238-9208-288D-351A1516C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19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://ASP.N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src=%22@Auction.ImageUrl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href=%22@($%22/auctions/%7bAuction.Id" TargetMode="External"/><Relationship Id="rId5" Type="http://schemas.openxmlformats.org/officeDocument/2006/relationships/hyperlink" Target="mailto:class=%22auction-title%22%3e@Auction.Title%3c/h4" TargetMode="External"/><Relationship Id="rId4" Type="http://schemas.openxmlformats.org/officeDocument/2006/relationships/hyperlink" Target="mailto:alt=%22@Auction.Tit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 idx="4294967295"/>
          </p:nvPr>
        </p:nvSpPr>
        <p:spPr>
          <a:xfrm>
            <a:off x="3048000" y="2511048"/>
            <a:ext cx="6105525" cy="60642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uk" sz="2400" b="1">
                <a:latin typeface="Times New Roman"/>
                <a:cs typeface="Times New Roman"/>
              </a:rPr>
              <a:t>Програмна система проведення аукціонів</a:t>
            </a:r>
            <a:endParaRPr lang="ru-RU" sz="2400" b="1">
              <a:latin typeface="Times New Roman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2067207" y="4615287"/>
            <a:ext cx="7487028" cy="10718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r">
              <a:buNone/>
            </a:pPr>
            <a:r>
              <a:rPr lang="af-ZA" sz="1800"/>
              <a:t>ПЗПІ-22-5</a:t>
            </a:r>
            <a:br>
              <a:rPr lang="af-ZA" sz="1800"/>
            </a:br>
            <a:r>
              <a:rPr lang="af-ZA" sz="1800" err="1"/>
              <a:t>Разіньков</a:t>
            </a:r>
            <a:r>
              <a:rPr lang="af-ZA" sz="1800"/>
              <a:t> </a:t>
            </a:r>
            <a:r>
              <a:rPr lang="af-ZA" sz="1800" err="1"/>
              <a:t>Євгеній</a:t>
            </a:r>
            <a:r>
              <a:rPr lang="af-ZA" sz="1800"/>
              <a:t> </a:t>
            </a:r>
            <a:r>
              <a:rPr lang="af-ZA" sz="1800" err="1"/>
              <a:t>Олександрович</a:t>
            </a:r>
            <a:endParaRPr lang="af-ZA" sz="1800"/>
          </a:p>
          <a:p>
            <a:pPr marL="0" indent="0" algn="r">
              <a:buNone/>
            </a:pPr>
            <a:r>
              <a:rPr lang="uk" sz="1800"/>
              <a:t>Керівник: </a:t>
            </a:r>
            <a:r>
              <a:rPr lang="uk" sz="1800" err="1">
                <a:cs typeface="Times New Roman"/>
              </a:rPr>
              <a:t>ст.викл</a:t>
            </a:r>
            <a:r>
              <a:rPr lang="uk" sz="1800">
                <a:cs typeface="Times New Roman"/>
              </a:rPr>
              <a:t>. кафедри ПІ Марія ШИРОКОПЕТЛЄВА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uk" sz="185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67" y="5812667"/>
            <a:ext cx="1149667" cy="77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67" y="227767"/>
            <a:ext cx="2845300" cy="5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4673" y="227767"/>
            <a:ext cx="2566561" cy="5855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ловина рамки 2">
            <a:extLst>
              <a:ext uri="{FF2B5EF4-FFF2-40B4-BE49-F238E27FC236}">
                <a16:creationId xmlns:a16="http://schemas.microsoft.com/office/drawing/2014/main" id="{85332BF7-498C-BB65-8EE0-51BBC1BF164B}"/>
              </a:ext>
            </a:extLst>
          </p:cNvPr>
          <p:cNvSpPr/>
          <p:nvPr/>
        </p:nvSpPr>
        <p:spPr>
          <a:xfrm>
            <a:off x="2779838" y="1139439"/>
            <a:ext cx="2701256" cy="206277"/>
          </a:xfrm>
          <a:prstGeom prst="halfFram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0AE7C54-54B0-B51F-EC30-69652B87D1E1}"/>
              </a:ext>
            </a:extLst>
          </p:cNvPr>
          <p:cNvSpPr/>
          <p:nvPr/>
        </p:nvSpPr>
        <p:spPr>
          <a:xfrm>
            <a:off x="9553162" y="3574353"/>
            <a:ext cx="47160" cy="21222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304CB65-DE2A-3F39-AE03-32EF76EDCA3A}"/>
              </a:ext>
            </a:extLst>
          </p:cNvPr>
          <p:cNvSpPr/>
          <p:nvPr/>
        </p:nvSpPr>
        <p:spPr>
          <a:xfrm rot="5400000">
            <a:off x="8514070" y="4606516"/>
            <a:ext cx="47160" cy="21222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70496-40AD-C7DF-298A-B7AC89C2E16E}"/>
              </a:ext>
            </a:extLst>
          </p:cNvPr>
          <p:cNvSpPr txBox="1"/>
          <p:nvPr/>
        </p:nvSpPr>
        <p:spPr>
          <a:xfrm>
            <a:off x="3752849" y="1349086"/>
            <a:ext cx="47867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err="1">
                <a:latin typeface="Times New Roman"/>
                <a:cs typeface="Times New Roman"/>
              </a:rPr>
              <a:t>Комплексник-курсовий</a:t>
            </a:r>
            <a:r>
              <a:rPr lang="ru-RU" sz="2400" b="1">
                <a:latin typeface="Times New Roman"/>
                <a:cs typeface="Times New Roman"/>
              </a:rPr>
              <a:t> </a:t>
            </a:r>
            <a:r>
              <a:rPr lang="ru-RU" sz="2400" b="1" err="1">
                <a:latin typeface="Times New Roman"/>
                <a:cs typeface="Times New Roman"/>
              </a:rPr>
              <a:t>проєкт</a:t>
            </a:r>
            <a:endParaRPr lang="ru-RU" sz="2400" b="1">
              <a:latin typeface="Times New Roman"/>
              <a:cs typeface="Times New Roman"/>
            </a:endParaRPr>
          </a:p>
        </p:txBody>
      </p:sp>
      <p:pic>
        <p:nvPicPr>
          <p:cNvPr id="4" name="Рисунок 3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C306E19-8E43-187B-4656-2849F511D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4584C-99DC-1749-5727-9DDEA98E7727}"/>
              </a:ext>
            </a:extLst>
          </p:cNvPr>
          <p:cNvSpPr txBox="1"/>
          <p:nvPr/>
        </p:nvSpPr>
        <p:spPr>
          <a:xfrm>
            <a:off x="11577256" y="6335169"/>
            <a:ext cx="4123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C483F-BAF7-BDD0-B19D-5875F7BE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818965-EB56-68A1-E15F-7D67B9B85831}"/>
              </a:ext>
            </a:extLst>
          </p:cNvPr>
          <p:cNvSpPr/>
          <p:nvPr/>
        </p:nvSpPr>
        <p:spPr>
          <a:xfrm>
            <a:off x="369789" y="325149"/>
            <a:ext cx="5036613" cy="34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8"/>
              </a:lnSpc>
            </a:pPr>
            <a:r>
              <a:rPr lang="en-US" sz="3000" b="1" err="1">
                <a:solidFill>
                  <a:srgbClr val="7068F4"/>
                </a:solidFill>
                <a:latin typeface="Barlow Bold"/>
              </a:rPr>
              <a:t>Приклад</a:t>
            </a:r>
            <a:r>
              <a:rPr lang="en-US" sz="3000" b="1">
                <a:solidFill>
                  <a:srgbClr val="7068F4"/>
                </a:solidFill>
                <a:latin typeface="Barlow Bold"/>
              </a:rPr>
              <a:t> </a:t>
            </a:r>
            <a:r>
              <a:rPr lang="en-US" sz="3000" b="1" err="1">
                <a:solidFill>
                  <a:srgbClr val="7068F4"/>
                </a:solidFill>
                <a:latin typeface="Barlow Bold"/>
              </a:rPr>
              <a:t>реалізації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CF96CFD-BCB5-14EE-D791-9ACD2993DE24}"/>
              </a:ext>
            </a:extLst>
          </p:cNvPr>
          <p:cNvSpPr/>
          <p:nvPr/>
        </p:nvSpPr>
        <p:spPr>
          <a:xfrm>
            <a:off x="445988" y="1547054"/>
            <a:ext cx="5770508" cy="5162442"/>
          </a:xfrm>
          <a:prstGeom prst="roundRect">
            <a:avLst>
              <a:gd name="adj" fmla="val 1944"/>
            </a:avLst>
          </a:prstGeom>
          <a:solidFill>
            <a:srgbClr val="D2CFFC"/>
          </a:solidFill>
          <a:ln/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694C6-ACD1-0054-57CE-ADD567AE185D}"/>
              </a:ext>
            </a:extLst>
          </p:cNvPr>
          <p:cNvSpPr txBox="1"/>
          <p:nvPr/>
        </p:nvSpPr>
        <p:spPr>
          <a:xfrm>
            <a:off x="553452" y="1549457"/>
            <a:ext cx="5682595" cy="52783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public async Task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CheckAllDeliveriesAsync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()</a:t>
            </a:r>
            <a:endParaRPr lang="ru-RU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{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 var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ordersToCheck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= await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db.Orders</a:t>
            </a:r>
            <a:endParaRPr lang="en-US" err="1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 .Where(o =&gt;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     (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o.Status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==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OrderStatus.Shipped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||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o.Status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==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OrderStatus.Delivered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     &amp;&amp; !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string.IsNullOrEmpty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o.TrackingNumber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))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 .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ToListAsync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();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 foreach (var order in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ordersToCheck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 {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 var status = await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novaPoshtaService.GetDeliveryStatusAsync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order.TrackingNumber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,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order.RecipientPhone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);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 if (status == null)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     continue;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 if (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status.StatusCode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== "9" ||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status.Status?.Contains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("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отримано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",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StringComparison.OrdinalIgnoreCase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 == true)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 {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     await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orderService.CompleteOrderAsync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order.Id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);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 }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 else if (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status.Status?.Contains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("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повернуто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відправнику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",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StringComparison.OrdinalIgnoreCase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 == true)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 {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    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order.Status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=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OrderStatus.Cancelled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;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     await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orderService.CancelOrderAsync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order.Id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);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     }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 }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 await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db.SaveChangesAsync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();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}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algn="l"/>
            <a:endParaRPr lang="en-US" sz="1100">
              <a:solidFill>
                <a:srgbClr val="272525"/>
              </a:solidFill>
              <a:highlight>
                <a:srgbClr val="D2CFFC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DB0C63-B051-F482-02EC-E91E365735F5}"/>
              </a:ext>
            </a:extLst>
          </p:cNvPr>
          <p:cNvSpPr txBox="1"/>
          <p:nvPr/>
        </p:nvSpPr>
        <p:spPr>
          <a:xfrm>
            <a:off x="270163" y="893618"/>
            <a:ext cx="11921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Періодична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перевірка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статусу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доставки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Hangfire</a:t>
            </a:r>
            <a:r>
              <a:rPr lang="en-US">
                <a:ea typeface="+mn-lt"/>
                <a:cs typeface="+mn-lt"/>
              </a:rPr>
              <a:t>)</a:t>
            </a:r>
            <a:r>
              <a:rPr lang="en-US"/>
              <a:t>​</a:t>
            </a:r>
            <a:endParaRPr lang="ru-RU"/>
          </a:p>
        </p:txBody>
      </p:sp>
      <p:pic>
        <p:nvPicPr>
          <p:cNvPr id="3" name="Рисунок 2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8217086-AC90-CE54-E4D0-59922C73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47" y="2449657"/>
            <a:ext cx="5682962" cy="2194215"/>
          </a:xfrm>
          <a:prstGeom prst="rect">
            <a:avLst/>
          </a:prstGeom>
        </p:spPr>
      </p:pic>
      <p:pic>
        <p:nvPicPr>
          <p:cNvPr id="6" name="Рисунок 5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6754CB-59EA-9CF5-FA7A-EE4D54DD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9E9A54-AFFF-F6F5-D139-E6B2F0D49A14}"/>
              </a:ext>
            </a:extLst>
          </p:cNvPr>
          <p:cNvSpPr txBox="1"/>
          <p:nvPr/>
        </p:nvSpPr>
        <p:spPr>
          <a:xfrm>
            <a:off x="11457727" y="6282876"/>
            <a:ext cx="606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3835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901FF-8A25-052C-0074-C69AE402C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CD1C51B-9ACE-38C5-9BDE-CDCF47C29A72}"/>
              </a:ext>
            </a:extLst>
          </p:cNvPr>
          <p:cNvSpPr/>
          <p:nvPr/>
        </p:nvSpPr>
        <p:spPr>
          <a:xfrm>
            <a:off x="369789" y="325149"/>
            <a:ext cx="5036613" cy="34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8"/>
              </a:lnSpc>
            </a:pPr>
            <a:r>
              <a:rPr lang="en-US" sz="3000" b="1" err="1">
                <a:solidFill>
                  <a:srgbClr val="7068F4"/>
                </a:solidFill>
                <a:latin typeface="Barlow Bold"/>
              </a:rPr>
              <a:t>Приклад</a:t>
            </a:r>
            <a:r>
              <a:rPr lang="en-US" sz="3000" b="1">
                <a:solidFill>
                  <a:srgbClr val="7068F4"/>
                </a:solidFill>
                <a:latin typeface="Barlow Bold"/>
              </a:rPr>
              <a:t> </a:t>
            </a:r>
            <a:r>
              <a:rPr lang="en-US" sz="3000" b="1" err="1">
                <a:solidFill>
                  <a:srgbClr val="7068F4"/>
                </a:solidFill>
                <a:latin typeface="Barlow Bold"/>
              </a:rPr>
              <a:t>реалізації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C8D7996-0C57-9597-3C10-9D48B56F8168}"/>
              </a:ext>
            </a:extLst>
          </p:cNvPr>
          <p:cNvSpPr/>
          <p:nvPr/>
        </p:nvSpPr>
        <p:spPr>
          <a:xfrm>
            <a:off x="445988" y="1547054"/>
            <a:ext cx="5770508" cy="5162442"/>
          </a:xfrm>
          <a:prstGeom prst="roundRect">
            <a:avLst>
              <a:gd name="adj" fmla="val 1944"/>
            </a:avLst>
          </a:prstGeom>
          <a:solidFill>
            <a:srgbClr val="D2CFFC"/>
          </a:solidFill>
          <a:ln/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7F3DCC-5CBF-FB55-586F-911D41955F68}"/>
              </a:ext>
            </a:extLst>
          </p:cNvPr>
          <p:cNvSpPr txBox="1"/>
          <p:nvPr/>
        </p:nvSpPr>
        <p:spPr>
          <a:xfrm>
            <a:off x="553452" y="1549457"/>
            <a:ext cx="5682595" cy="56169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public async Task&lt;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LiqPayResult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&gt;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PayoutToSellerAsync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(Order order)</a:t>
            </a:r>
            <a:endParaRPr lang="ru-RU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{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var payout =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order.GeneratePayout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order.Id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);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string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json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=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JsonSerializer.Serialize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(payout);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string data = Convert.ToBase64String(Encoding.UTF8.GetBytes(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json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));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string signature =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GetSignature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(data);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var content = new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FormUrlEncodedContent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(new[]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{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 new("data", data),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 new("signature", signature)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});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var response = await _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httpClient.PostAsync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("https://www.liqpay.ua/api/request", content);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var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responseString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= await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response.Content.ReadAsStringAsync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();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try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{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 using var doc =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JsonDocument.Parse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responseString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);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 var status =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doc.RootElement.GetProperty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("status").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GetString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();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 if (status is "success" or "processing" or "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wait_accept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" or "sandbox")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 return new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LiqPayResult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{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IsSuccess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= true, Message = $"Payout status: {status}" };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 var err =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doc.RootElement.TryGetProperty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("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err_description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", out var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errDesc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)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 ?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errDesc.GetString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()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     :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responseString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;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 return new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LiqPayResult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{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IsSuccess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= false, Message = $"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LiqPay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error: {err}" };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}</a:t>
            </a:r>
            <a:endParaRPr lang="en-US">
              <a:ea typeface="+mn-lt"/>
              <a:cs typeface="+mn-lt"/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catch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{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     return new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LiqPayResult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{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IsSuccess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= false, Message =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responseString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 };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    }</a:t>
            </a:r>
            <a:endParaRPr lang="en-US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  <a:ea typeface="+mn-lt"/>
                <a:cs typeface="+mn-lt"/>
              </a:rPr>
              <a:t>}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algn="l"/>
            <a:endParaRPr lang="en-US" sz="1100">
              <a:solidFill>
                <a:srgbClr val="272525"/>
              </a:solidFill>
              <a:highlight>
                <a:srgbClr val="D2CFFC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899AD-0F7F-5DC8-7225-DAE17696CF05}"/>
              </a:ext>
            </a:extLst>
          </p:cNvPr>
          <p:cNvSpPr txBox="1"/>
          <p:nvPr/>
        </p:nvSpPr>
        <p:spPr>
          <a:xfrm>
            <a:off x="270163" y="893618"/>
            <a:ext cx="11921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Виплата</a:t>
            </a:r>
            <a:r>
              <a:rPr lang="en-US"/>
              <a:t> </a:t>
            </a:r>
            <a:r>
              <a:rPr lang="en-US" err="1"/>
              <a:t>грошей</a:t>
            </a:r>
            <a:r>
              <a:rPr lang="en-US"/>
              <a:t> </a:t>
            </a:r>
            <a:r>
              <a:rPr lang="en-US" err="1"/>
              <a:t>покупцю</a:t>
            </a:r>
            <a:r>
              <a:rPr lang="en-US"/>
              <a:t> </a:t>
            </a:r>
            <a:r>
              <a:rPr lang="en-US" err="1"/>
              <a:t>через</a:t>
            </a:r>
            <a:r>
              <a:rPr lang="en-US"/>
              <a:t> </a:t>
            </a:r>
            <a:r>
              <a:rPr lang="en-US" err="1"/>
              <a:t>систему</a:t>
            </a:r>
            <a:r>
              <a:rPr lang="en-US"/>
              <a:t> </a:t>
            </a:r>
            <a:r>
              <a:rPr lang="en-US" err="1"/>
              <a:t>LiqPay</a:t>
            </a:r>
            <a:r>
              <a:rPr lang="en-US"/>
              <a:t>​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5C1E2B-6A94-37A6-3CF1-96F49B230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63" y="1549977"/>
            <a:ext cx="3800476" cy="4443845"/>
          </a:xfrm>
          <a:prstGeom prst="rect">
            <a:avLst/>
          </a:prstGeom>
        </p:spPr>
      </p:pic>
      <p:pic>
        <p:nvPicPr>
          <p:cNvPr id="6" name="Рисунок 5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75513A-386B-B721-07E8-23A57311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CA21D-18BA-83B2-F92C-DB549883DA13}"/>
              </a:ext>
            </a:extLst>
          </p:cNvPr>
          <p:cNvSpPr txBox="1"/>
          <p:nvPr/>
        </p:nvSpPr>
        <p:spPr>
          <a:xfrm>
            <a:off x="11457727" y="6290346"/>
            <a:ext cx="5319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8700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3B7E-5DBE-48A5-C7E6-45C7A0010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9226A89-9894-6377-F114-D0F37EB72A25}"/>
              </a:ext>
            </a:extLst>
          </p:cNvPr>
          <p:cNvSpPr/>
          <p:nvPr/>
        </p:nvSpPr>
        <p:spPr>
          <a:xfrm>
            <a:off x="369789" y="325149"/>
            <a:ext cx="5036613" cy="34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8"/>
              </a:lnSpc>
            </a:pPr>
            <a:r>
              <a:rPr lang="en-US" sz="3000" b="1" err="1">
                <a:solidFill>
                  <a:srgbClr val="7068F4"/>
                </a:solidFill>
                <a:latin typeface="Barlow Bold"/>
              </a:rPr>
              <a:t>Інтерфейс</a:t>
            </a:r>
            <a:r>
              <a:rPr lang="en-US" sz="3000" b="1">
                <a:solidFill>
                  <a:srgbClr val="7068F4"/>
                </a:solidFill>
                <a:latin typeface="Barlow Bold"/>
              </a:rPr>
              <a:t> користувача</a:t>
            </a:r>
          </a:p>
        </p:txBody>
      </p:sp>
      <p:pic>
        <p:nvPicPr>
          <p:cNvPr id="3" name="Рисунок 2" descr="Изображение выглядит как текст, снимок экрана, обувь, Веб-сай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48C3581-D963-D438-5EB4-88420DB9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45" y="1277782"/>
            <a:ext cx="8866910" cy="4302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1CBA15-A8C0-4820-F987-C08CBE3AD13E}"/>
              </a:ext>
            </a:extLst>
          </p:cNvPr>
          <p:cNvSpPr txBox="1"/>
          <p:nvPr/>
        </p:nvSpPr>
        <p:spPr>
          <a:xfrm>
            <a:off x="4930596" y="82109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Головна </a:t>
            </a:r>
            <a:r>
              <a:rPr lang="ru-RU" err="1"/>
              <a:t>сторінка</a:t>
            </a:r>
          </a:p>
        </p:txBody>
      </p:sp>
      <p:pic>
        <p:nvPicPr>
          <p:cNvPr id="8" name="Рисунок 7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2E15462-54F3-E1F8-BBF6-70278EA79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21" y="5846276"/>
            <a:ext cx="1248907" cy="838955"/>
          </a:xfrm>
          <a:prstGeom prst="rect">
            <a:avLst/>
          </a:prstGeom>
        </p:spPr>
      </p:pic>
      <p:pic>
        <p:nvPicPr>
          <p:cNvPr id="10" name="Рисунок 9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95DACD8-E78E-D6FB-28EF-6B6CF0341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pic>
        <p:nvPicPr>
          <p:cNvPr id="12" name="Рисунок 11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C6635BC-9BDC-BDEF-6415-54309B670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339" y="6261602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E48225-F2F0-BA48-F2BB-E8688B5C6899}"/>
              </a:ext>
            </a:extLst>
          </p:cNvPr>
          <p:cNvSpPr txBox="1"/>
          <p:nvPr/>
        </p:nvSpPr>
        <p:spPr>
          <a:xfrm>
            <a:off x="11457727" y="6290346"/>
            <a:ext cx="5319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6330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E5A31-D309-3F3E-8F97-9B924266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6793CDA-0853-AF7A-F9BE-63B01891F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21" y="5846276"/>
            <a:ext cx="1248907" cy="838955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4828182-3F42-C4B2-B8A2-E021B29471EC}"/>
              </a:ext>
            </a:extLst>
          </p:cNvPr>
          <p:cNvSpPr/>
          <p:nvPr/>
        </p:nvSpPr>
        <p:spPr>
          <a:xfrm>
            <a:off x="369789" y="325149"/>
            <a:ext cx="5036613" cy="34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8"/>
              </a:lnSpc>
            </a:pPr>
            <a:r>
              <a:rPr lang="en-US" sz="3000" b="1" err="1">
                <a:solidFill>
                  <a:srgbClr val="7068F4"/>
                </a:solidFill>
                <a:latin typeface="Barlow Bold"/>
              </a:rPr>
              <a:t>Інтерфейс</a:t>
            </a:r>
            <a:r>
              <a:rPr lang="en-US" sz="3000" b="1">
                <a:solidFill>
                  <a:srgbClr val="7068F4"/>
                </a:solidFill>
                <a:latin typeface="Barlow Bold"/>
              </a:rPr>
              <a:t> користувача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2EBF9-5694-301A-E448-8C6EC07C8E1F}"/>
              </a:ext>
            </a:extLst>
          </p:cNvPr>
          <p:cNvSpPr txBox="1"/>
          <p:nvPr/>
        </p:nvSpPr>
        <p:spPr>
          <a:xfrm>
            <a:off x="4930596" y="82109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err="1"/>
              <a:t>Сторінка</a:t>
            </a:r>
            <a:r>
              <a:rPr lang="ru-RU"/>
              <a:t> </a:t>
            </a:r>
            <a:r>
              <a:rPr lang="ru-RU" err="1"/>
              <a:t>аукціону</a:t>
            </a:r>
          </a:p>
        </p:txBody>
      </p:sp>
      <p:pic>
        <p:nvPicPr>
          <p:cNvPr id="4" name="Рисунок 3" descr="Изображение выглядит как текст, Человеческое лицо, снимок экрана, женщи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D87D447-1633-F103-3DB6-5121B53A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55" y="1180801"/>
            <a:ext cx="9933709" cy="4842762"/>
          </a:xfrm>
          <a:prstGeom prst="rect">
            <a:avLst/>
          </a:prstGeom>
        </p:spPr>
      </p:pic>
      <p:pic>
        <p:nvPicPr>
          <p:cNvPr id="9" name="Рисунок 8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3D1A95E-B703-B0AD-88DA-05D8EBA9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41A626-0D99-6F1E-FCCC-4151DD109845}"/>
              </a:ext>
            </a:extLst>
          </p:cNvPr>
          <p:cNvSpPr txBox="1"/>
          <p:nvPr/>
        </p:nvSpPr>
        <p:spPr>
          <a:xfrm>
            <a:off x="11465198" y="6290346"/>
            <a:ext cx="5244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6705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815C4-DAFB-7209-A027-CEE7EF714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1133EE6-FDD5-1C89-395C-B382D94A87D6}"/>
              </a:ext>
            </a:extLst>
          </p:cNvPr>
          <p:cNvSpPr/>
          <p:nvPr/>
        </p:nvSpPr>
        <p:spPr>
          <a:xfrm>
            <a:off x="369789" y="325149"/>
            <a:ext cx="5036613" cy="34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8"/>
              </a:lnSpc>
            </a:pPr>
            <a:r>
              <a:rPr lang="en-US" sz="3000" b="1" err="1">
                <a:solidFill>
                  <a:srgbClr val="7068F4"/>
                </a:solidFill>
                <a:latin typeface="Barlow Bold"/>
              </a:rPr>
              <a:t>Інтерфейс</a:t>
            </a:r>
            <a:r>
              <a:rPr lang="en-US" sz="3000" b="1">
                <a:solidFill>
                  <a:srgbClr val="7068F4"/>
                </a:solidFill>
                <a:latin typeface="Barlow Bold"/>
              </a:rPr>
              <a:t> користувача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A91EE-BC0F-FA4B-A3B0-7C5933DE28F2}"/>
              </a:ext>
            </a:extLst>
          </p:cNvPr>
          <p:cNvSpPr txBox="1"/>
          <p:nvPr/>
        </p:nvSpPr>
        <p:spPr>
          <a:xfrm>
            <a:off x="4237868" y="814164"/>
            <a:ext cx="37130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err="1"/>
              <a:t>Сторінка</a:t>
            </a:r>
            <a:r>
              <a:rPr lang="ru-RU"/>
              <a:t> </a:t>
            </a:r>
            <a:r>
              <a:rPr lang="ru-RU" err="1"/>
              <a:t>профілю</a:t>
            </a:r>
            <a:r>
              <a:rPr lang="ru-RU"/>
              <a:t> </a:t>
            </a:r>
            <a:r>
              <a:rPr lang="ru-RU" err="1"/>
              <a:t>користувача</a:t>
            </a:r>
          </a:p>
        </p:txBody>
      </p:sp>
      <p:pic>
        <p:nvPicPr>
          <p:cNvPr id="5" name="Рисунок 4" descr="Изображение выглядит как текст, снимок экрана, Веб-сайт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270777-DAEA-52AA-EAD7-F28CB5444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180178"/>
            <a:ext cx="10030692" cy="494099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BC80B91-FA6E-12EC-7741-AE454F049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21" y="5846276"/>
            <a:ext cx="1248907" cy="838955"/>
          </a:xfrm>
          <a:prstGeom prst="rect">
            <a:avLst/>
          </a:prstGeom>
        </p:spPr>
      </p:pic>
      <p:pic>
        <p:nvPicPr>
          <p:cNvPr id="10" name="Рисунок 9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5B6FC80-22CF-EEA6-CF23-49DA8D370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FBEACC-4CA1-BCE5-898D-BD6C7409C614}"/>
              </a:ext>
            </a:extLst>
          </p:cNvPr>
          <p:cNvSpPr txBox="1"/>
          <p:nvPr/>
        </p:nvSpPr>
        <p:spPr>
          <a:xfrm>
            <a:off x="11472667" y="6275405"/>
            <a:ext cx="6364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819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25850" y="707331"/>
            <a:ext cx="7598172" cy="568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250"/>
              </a:lnSpc>
              <a:buNone/>
            </a:pPr>
            <a:r>
              <a:rPr lang="en-US" sz="3400" b="1">
                <a:solidFill>
                  <a:srgbClr val="7068F4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Аналіз отриманих результатів</a:t>
            </a:r>
            <a:endParaRPr lang="en-US" sz="3400">
              <a:latin typeface="Barlow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625850" y="1523405"/>
            <a:ext cx="371475" cy="371475"/>
          </a:xfrm>
          <a:prstGeom prst="roundRect">
            <a:avLst>
              <a:gd name="adj" fmla="val 40001"/>
            </a:avLst>
          </a:prstGeom>
          <a:solidFill>
            <a:schemeClr val="bg2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162425" y="1580157"/>
            <a:ext cx="2331045" cy="27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25"/>
              </a:lnSpc>
              <a:buNone/>
            </a:pPr>
            <a:r>
              <a:rPr lang="en-US" sz="1708" b="1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✅</a:t>
            </a:r>
            <a:r>
              <a:rPr lang="en-US" sz="1708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Досягнення цілей</a:t>
            </a:r>
            <a:endParaRPr lang="en-US" sz="1708"/>
          </a:p>
        </p:txBody>
      </p:sp>
      <p:sp>
        <p:nvSpPr>
          <p:cNvPr id="6" name="Text 3"/>
          <p:cNvSpPr/>
          <p:nvPr/>
        </p:nvSpPr>
        <p:spPr>
          <a:xfrm>
            <a:off x="4162425" y="1957090"/>
            <a:ext cx="7451725" cy="52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42"/>
              </a:lnSpc>
              <a:buSzPct val="100000"/>
              <a:buChar char="•"/>
            </a:pPr>
            <a:r>
              <a:rPr lang="en-US" sz="1292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Реалізовано ключовий функціонал: реєстрація, ставки, завершення торгів, оплата, доставка.</a:t>
            </a:r>
            <a:endParaRPr lang="en-US" sz="1292"/>
          </a:p>
        </p:txBody>
      </p:sp>
      <p:sp>
        <p:nvSpPr>
          <p:cNvPr id="7" name="Text 4"/>
          <p:cNvSpPr/>
          <p:nvPr/>
        </p:nvSpPr>
        <p:spPr>
          <a:xfrm>
            <a:off x="4162425" y="2543076"/>
            <a:ext cx="7451725" cy="264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42"/>
              </a:lnSpc>
              <a:buSzPct val="100000"/>
              <a:buChar char="•"/>
            </a:pPr>
            <a:r>
              <a:rPr lang="en-US" sz="1292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Платформа відповідає початковим технічним та прикладним вимогам.</a:t>
            </a:r>
            <a:endParaRPr lang="en-US" sz="1292"/>
          </a:p>
        </p:txBody>
      </p:sp>
      <p:sp>
        <p:nvSpPr>
          <p:cNvPr id="8" name="Shape 5"/>
          <p:cNvSpPr/>
          <p:nvPr/>
        </p:nvSpPr>
        <p:spPr>
          <a:xfrm>
            <a:off x="3625850" y="3137396"/>
            <a:ext cx="371475" cy="371475"/>
          </a:xfrm>
          <a:prstGeom prst="roundRect">
            <a:avLst>
              <a:gd name="adj" fmla="val 40001"/>
            </a:avLst>
          </a:prstGeom>
          <a:solidFill>
            <a:schemeClr val="bg2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162426" y="3194149"/>
            <a:ext cx="2172394" cy="27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25"/>
              </a:lnSpc>
              <a:buNone/>
            </a:pPr>
            <a:r>
              <a:rPr lang="en-US" sz="1708" b="1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⚙️</a:t>
            </a:r>
            <a:r>
              <a:rPr lang="en-US" sz="1708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Якість системи</a:t>
            </a:r>
            <a:endParaRPr lang="en-US" sz="1708"/>
          </a:p>
        </p:txBody>
      </p:sp>
      <p:sp>
        <p:nvSpPr>
          <p:cNvPr id="10" name="Text 7"/>
          <p:cNvSpPr/>
          <p:nvPr/>
        </p:nvSpPr>
        <p:spPr>
          <a:xfrm>
            <a:off x="4162425" y="3571082"/>
            <a:ext cx="7451725" cy="264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42"/>
              </a:lnSpc>
              <a:buSzPct val="100000"/>
              <a:buChar char="•"/>
            </a:pPr>
            <a:r>
              <a:rPr lang="en-US" sz="1292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🔄</a:t>
            </a:r>
            <a:r>
              <a:rPr lang="en-US" sz="1292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Миттєве оновлення через </a:t>
            </a:r>
            <a:r>
              <a:rPr lang="en-US" sz="1292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SignalR</a:t>
            </a:r>
            <a:r>
              <a:rPr lang="en-US" sz="1292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292"/>
          </a:p>
        </p:txBody>
      </p:sp>
      <p:sp>
        <p:nvSpPr>
          <p:cNvPr id="11" name="Text 8"/>
          <p:cNvSpPr/>
          <p:nvPr/>
        </p:nvSpPr>
        <p:spPr>
          <a:xfrm>
            <a:off x="4162425" y="3892947"/>
            <a:ext cx="7451725" cy="264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42"/>
              </a:lnSpc>
              <a:buSzPct val="100000"/>
              <a:buChar char="•"/>
            </a:pPr>
            <a:r>
              <a:rPr lang="en-US" sz="1292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🔐</a:t>
            </a:r>
            <a:r>
              <a:rPr lang="en-US" sz="1292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Безпечна автентифікація (</a:t>
            </a:r>
            <a:r>
              <a:rPr lang="en-US" sz="1292" u="sng">
                <a:solidFill>
                  <a:srgbClr val="7068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en-US" sz="1292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Identity) та платіжна інтеграція (</a:t>
            </a:r>
            <a:r>
              <a:rPr lang="en-US" sz="1292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LiqPay</a:t>
            </a:r>
            <a:r>
              <a:rPr lang="en-US" sz="1292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).</a:t>
            </a:r>
            <a:endParaRPr lang="en-US" sz="1292"/>
          </a:p>
        </p:txBody>
      </p:sp>
      <p:sp>
        <p:nvSpPr>
          <p:cNvPr id="12" name="Text 9"/>
          <p:cNvSpPr/>
          <p:nvPr/>
        </p:nvSpPr>
        <p:spPr>
          <a:xfrm>
            <a:off x="4162425" y="4214813"/>
            <a:ext cx="7451725" cy="264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42"/>
              </a:lnSpc>
              <a:buSzPct val="100000"/>
              <a:buChar char="•"/>
            </a:pPr>
            <a:r>
              <a:rPr lang="en-US" sz="1292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⚡</a:t>
            </a:r>
            <a:r>
              <a:rPr lang="en-US" sz="1292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Швидкодія: інтерфейс завантажується &lt;2 сек.</a:t>
            </a:r>
            <a:endParaRPr lang="en-US" sz="1292"/>
          </a:p>
        </p:txBody>
      </p:sp>
      <p:sp>
        <p:nvSpPr>
          <p:cNvPr id="13" name="Text 10"/>
          <p:cNvSpPr/>
          <p:nvPr/>
        </p:nvSpPr>
        <p:spPr>
          <a:xfrm>
            <a:off x="4162425" y="4536678"/>
            <a:ext cx="7451725" cy="264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42"/>
              </a:lnSpc>
              <a:buSzPct val="100000"/>
              <a:buChar char="•"/>
            </a:pPr>
            <a:r>
              <a:rPr lang="en-US" sz="1292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🧭</a:t>
            </a:r>
            <a:r>
              <a:rPr lang="en-US" sz="1292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Інтуїтивний UX-дизайн.</a:t>
            </a:r>
            <a:endParaRPr lang="en-US" sz="1292"/>
          </a:p>
        </p:txBody>
      </p:sp>
      <p:sp>
        <p:nvSpPr>
          <p:cNvPr id="14" name="Shape 11"/>
          <p:cNvSpPr/>
          <p:nvPr/>
        </p:nvSpPr>
        <p:spPr>
          <a:xfrm>
            <a:off x="3625850" y="5130998"/>
            <a:ext cx="371475" cy="371475"/>
          </a:xfrm>
          <a:prstGeom prst="roundRect">
            <a:avLst>
              <a:gd name="adj" fmla="val 40001"/>
            </a:avLst>
          </a:prstGeom>
          <a:solidFill>
            <a:schemeClr val="bg2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4162426" y="5187752"/>
            <a:ext cx="2172394" cy="27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25"/>
              </a:lnSpc>
              <a:buNone/>
            </a:pPr>
            <a:r>
              <a:rPr lang="en-US" sz="1708" b="1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🚀</a:t>
            </a:r>
            <a:r>
              <a:rPr lang="en-US" sz="1708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Перспективи</a:t>
            </a:r>
            <a:endParaRPr lang="en-US" sz="1708"/>
          </a:p>
        </p:txBody>
      </p:sp>
      <p:sp>
        <p:nvSpPr>
          <p:cNvPr id="16" name="Text 13"/>
          <p:cNvSpPr/>
          <p:nvPr/>
        </p:nvSpPr>
        <p:spPr>
          <a:xfrm>
            <a:off x="4162425" y="5564683"/>
            <a:ext cx="7451725" cy="264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>
              <a:lnSpc>
                <a:spcPts val="2042"/>
              </a:lnSpc>
              <a:buSzPct val="100000"/>
              <a:buChar char="•"/>
            </a:pPr>
            <a:r>
              <a:rPr lang="en-US" sz="12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Розширення</a:t>
            </a:r>
            <a:r>
              <a:rPr lang="en-US" sz="12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: </a:t>
            </a:r>
            <a:r>
              <a:rPr lang="en-US" sz="12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фільтри</a:t>
            </a:r>
            <a:r>
              <a:rPr lang="en-US" sz="12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аналітика</a:t>
            </a:r>
            <a:r>
              <a:rPr lang="en-US" sz="12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нові</a:t>
            </a:r>
            <a:r>
              <a:rPr lang="en-US" sz="12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2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інтеграції</a:t>
            </a:r>
            <a:r>
              <a:rPr lang="en-US" sz="12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повідомлення</a:t>
            </a:r>
            <a:r>
              <a:rPr lang="en-US" sz="12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чати</a:t>
            </a:r>
            <a:r>
              <a:rPr lang="en-US" sz="12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  <a:endParaRPr lang="en-US" sz="1292"/>
          </a:p>
        </p:txBody>
      </p:sp>
      <p:sp>
        <p:nvSpPr>
          <p:cNvPr id="17" name="Text 14"/>
          <p:cNvSpPr/>
          <p:nvPr/>
        </p:nvSpPr>
        <p:spPr>
          <a:xfrm>
            <a:off x="4162425" y="5886549"/>
            <a:ext cx="7451725" cy="264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042"/>
              </a:lnSpc>
              <a:buSzPct val="100000"/>
              <a:buChar char="•"/>
            </a:pPr>
            <a:r>
              <a:rPr lang="en-US" sz="1292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Масштабованість та готовність до розвитку.</a:t>
            </a:r>
            <a:endParaRPr lang="en-US" sz="1292"/>
          </a:p>
        </p:txBody>
      </p:sp>
      <p:pic>
        <p:nvPicPr>
          <p:cNvPr id="19" name="Рисунок 18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A83AF26-FBC2-5D5C-8145-A04820AF3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21" y="5846276"/>
            <a:ext cx="1248907" cy="83895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5F76686-25CE-6635-31B9-8A9E937DA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277C20-CDD4-693B-0836-5B1C8DB32A67}"/>
              </a:ext>
            </a:extLst>
          </p:cNvPr>
          <p:cNvSpPr txBox="1"/>
          <p:nvPr/>
        </p:nvSpPr>
        <p:spPr>
          <a:xfrm>
            <a:off x="11435315" y="6290346"/>
            <a:ext cx="5543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57233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883" y="410865"/>
            <a:ext cx="3932138" cy="491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33"/>
              </a:lnSpc>
              <a:buNone/>
            </a:pPr>
            <a:r>
              <a:rPr lang="en-US" sz="3083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Висновки</a:t>
            </a:r>
            <a:endParaRPr lang="en-US" sz="3083"/>
          </a:p>
        </p:txBody>
      </p:sp>
      <p:sp>
        <p:nvSpPr>
          <p:cNvPr id="3" name="Shape 1"/>
          <p:cNvSpPr/>
          <p:nvPr/>
        </p:nvSpPr>
        <p:spPr>
          <a:xfrm>
            <a:off x="1111701" y="1076353"/>
            <a:ext cx="336153" cy="336153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597178" y="1127648"/>
            <a:ext cx="6276281" cy="24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Розроблено</a:t>
            </a:r>
            <a:r>
              <a:rPr lang="en-US" b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онлайн-аукціонну</a:t>
            </a:r>
            <a:r>
              <a:rPr lang="en-US" b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систему</a:t>
            </a:r>
            <a:endParaRPr lang="en-US" err="1">
              <a:latin typeface="Barlow Bold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97178" y="1463008"/>
            <a:ext cx="1066075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75"/>
              </a:lnSpc>
              <a:buNone/>
            </a:pPr>
            <a:r>
              <a:rPr lang="en-US" sz="116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що відповідає вимогам українського ринку.</a:t>
            </a:r>
            <a:endParaRPr lang="en-US" sz="1167"/>
          </a:p>
        </p:txBody>
      </p:sp>
      <p:sp>
        <p:nvSpPr>
          <p:cNvPr id="6" name="Shape 4"/>
          <p:cNvSpPr/>
          <p:nvPr/>
        </p:nvSpPr>
        <p:spPr>
          <a:xfrm>
            <a:off x="1111701" y="2000773"/>
            <a:ext cx="336153" cy="336153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1597178" y="2052069"/>
            <a:ext cx="3165872" cy="24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1542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Реалізовано усі основні модулі</a:t>
            </a:r>
            <a:endParaRPr lang="en-US" sz="1542"/>
          </a:p>
        </p:txBody>
      </p:sp>
      <p:sp>
        <p:nvSpPr>
          <p:cNvPr id="8" name="Text 6"/>
          <p:cNvSpPr/>
          <p:nvPr/>
        </p:nvSpPr>
        <p:spPr>
          <a:xfrm>
            <a:off x="1597178" y="2387428"/>
            <a:ext cx="1066075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75"/>
              </a:lnSpc>
              <a:buNone/>
            </a:pPr>
            <a:r>
              <a:rPr lang="en-US" sz="116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реєстрація, торги, оплата (LiqPay), доставка (Nova Poshta), автоматизація (Hangfire).</a:t>
            </a:r>
            <a:endParaRPr lang="en-US" sz="1167"/>
          </a:p>
        </p:txBody>
      </p:sp>
      <p:sp>
        <p:nvSpPr>
          <p:cNvPr id="9" name="Shape 7"/>
          <p:cNvSpPr/>
          <p:nvPr/>
        </p:nvSpPr>
        <p:spPr>
          <a:xfrm>
            <a:off x="1111701" y="2925194"/>
            <a:ext cx="336153" cy="336153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597179" y="2976491"/>
            <a:ext cx="6781899" cy="24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1542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Архітектура забезпечує масштабованість, гнучкість і стабільність</a:t>
            </a:r>
            <a:endParaRPr lang="en-US" sz="1542"/>
          </a:p>
        </p:txBody>
      </p:sp>
      <p:sp>
        <p:nvSpPr>
          <p:cNvPr id="11" name="Text 9"/>
          <p:cNvSpPr/>
          <p:nvPr/>
        </p:nvSpPr>
        <p:spPr>
          <a:xfrm>
            <a:off x="1597178" y="3311850"/>
            <a:ext cx="1066075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75"/>
              </a:lnSpc>
              <a:buNone/>
            </a:pPr>
            <a:r>
              <a:rPr lang="en-US" sz="116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завдяки сучасному стеку (C#, Blazor, SignalR, SQL Server, MongoDB).</a:t>
            </a:r>
            <a:endParaRPr lang="en-US" sz="1167"/>
          </a:p>
        </p:txBody>
      </p:sp>
      <p:sp>
        <p:nvSpPr>
          <p:cNvPr id="12" name="Shape 10"/>
          <p:cNvSpPr/>
          <p:nvPr/>
        </p:nvSpPr>
        <p:spPr>
          <a:xfrm>
            <a:off x="1111701" y="3849616"/>
            <a:ext cx="336153" cy="336153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597178" y="3900912"/>
            <a:ext cx="8362553" cy="24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1542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Проведений аналіз предметної області підтвердив актуальність та ефективність</a:t>
            </a:r>
            <a:endParaRPr lang="en-US" sz="1542"/>
          </a:p>
        </p:txBody>
      </p:sp>
      <p:sp>
        <p:nvSpPr>
          <p:cNvPr id="14" name="Text 12"/>
          <p:cNvSpPr/>
          <p:nvPr/>
        </p:nvSpPr>
        <p:spPr>
          <a:xfrm>
            <a:off x="1597178" y="4236271"/>
            <a:ext cx="1066075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75"/>
              </a:lnSpc>
              <a:buNone/>
            </a:pPr>
            <a:r>
              <a:rPr lang="en-US" sz="116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реалізованого підходу.</a:t>
            </a:r>
            <a:endParaRPr lang="en-US" sz="1167"/>
          </a:p>
        </p:txBody>
      </p:sp>
      <p:sp>
        <p:nvSpPr>
          <p:cNvPr id="15" name="Shape 13"/>
          <p:cNvSpPr/>
          <p:nvPr/>
        </p:nvSpPr>
        <p:spPr>
          <a:xfrm>
            <a:off x="1111701" y="4774037"/>
            <a:ext cx="336153" cy="336153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1597178" y="4825332"/>
            <a:ext cx="4494411" cy="24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1542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У ході роботи отримано практичні навички</a:t>
            </a:r>
            <a:endParaRPr lang="en-US" sz="1542"/>
          </a:p>
        </p:txBody>
      </p:sp>
      <p:sp>
        <p:nvSpPr>
          <p:cNvPr id="17" name="Text 15"/>
          <p:cNvSpPr/>
          <p:nvPr/>
        </p:nvSpPr>
        <p:spPr>
          <a:xfrm>
            <a:off x="1597178" y="5160692"/>
            <a:ext cx="1066075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75"/>
              </a:lnSpc>
              <a:buNone/>
            </a:pPr>
            <a:r>
              <a:rPr lang="en-US" sz="116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проєктування, інтеграції API, побудови UI/UX і роботи з хмарними сервісами.</a:t>
            </a:r>
            <a:endParaRPr lang="en-US" sz="1167"/>
          </a:p>
        </p:txBody>
      </p:sp>
      <p:sp>
        <p:nvSpPr>
          <p:cNvPr id="18" name="Shape 16"/>
          <p:cNvSpPr/>
          <p:nvPr/>
        </p:nvSpPr>
        <p:spPr>
          <a:xfrm>
            <a:off x="1111701" y="5698458"/>
            <a:ext cx="336153" cy="336153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1597178" y="5749753"/>
            <a:ext cx="4408686" cy="24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1542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Визначено напрями подальшого розвитку</a:t>
            </a:r>
            <a:endParaRPr lang="en-US" sz="1542"/>
          </a:p>
        </p:txBody>
      </p:sp>
      <p:sp>
        <p:nvSpPr>
          <p:cNvPr id="20" name="Text 18"/>
          <p:cNvSpPr/>
          <p:nvPr/>
        </p:nvSpPr>
        <p:spPr>
          <a:xfrm>
            <a:off x="1597178" y="6085113"/>
            <a:ext cx="1066075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75"/>
              </a:lnSpc>
              <a:buNone/>
            </a:pPr>
            <a:r>
              <a:rPr lang="en-US" sz="116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пошук, нотифікації, багатомовність, додаткові перевірки та автоматичні дії.</a:t>
            </a:r>
            <a:endParaRPr lang="en-US" sz="1167"/>
          </a:p>
        </p:txBody>
      </p:sp>
      <p:pic>
        <p:nvPicPr>
          <p:cNvPr id="22" name="Рисунок 21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19397A-9FC2-7A13-9865-4D7A6284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1" y="5867058"/>
            <a:ext cx="1248907" cy="838955"/>
          </a:xfrm>
          <a:prstGeom prst="rect">
            <a:avLst/>
          </a:prstGeom>
        </p:spPr>
      </p:pic>
      <p:pic>
        <p:nvPicPr>
          <p:cNvPr id="24" name="Рисунок 23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48647EA-4BDA-27B3-3D4F-A3F9C8C04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1DA018-7E1A-1F64-402C-21B742F31FF4}"/>
              </a:ext>
            </a:extLst>
          </p:cNvPr>
          <p:cNvSpPr txBox="1"/>
          <p:nvPr/>
        </p:nvSpPr>
        <p:spPr>
          <a:xfrm>
            <a:off x="11457727" y="6327699"/>
            <a:ext cx="5319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1345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516235"/>
            <a:ext cx="10917337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Аналіз предметної галузі: Онлайн-аукціони</a:t>
            </a:r>
            <a:endParaRPr lang="en-US" sz="3708"/>
          </a:p>
        </p:txBody>
      </p:sp>
      <p:sp>
        <p:nvSpPr>
          <p:cNvPr id="3" name="Text 1"/>
          <p:cNvSpPr/>
          <p:nvPr/>
        </p:nvSpPr>
        <p:spPr>
          <a:xfrm>
            <a:off x="631924" y="1543348"/>
            <a:ext cx="524381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Онлайн-аукціони — це сучасна форма електронної комерції. Вони дозволяють продавати товари через конкурентні торги.</a:t>
            </a:r>
            <a:endParaRPr lang="en-US" sz="1417"/>
          </a:p>
        </p:txBody>
      </p:sp>
      <p:sp>
        <p:nvSpPr>
          <p:cNvPr id="4" name="Text 2"/>
          <p:cNvSpPr/>
          <p:nvPr/>
        </p:nvSpPr>
        <p:spPr>
          <a:xfrm>
            <a:off x="631924" y="2572544"/>
            <a:ext cx="524381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Їх основна особливість — динамічне формування ціни. Вона залежить від попиту користувачів.</a:t>
            </a:r>
            <a:endParaRPr lang="en-US" sz="1417"/>
          </a:p>
        </p:txBody>
      </p:sp>
      <p:sp>
        <p:nvSpPr>
          <p:cNvPr id="5" name="Text 3"/>
          <p:cNvSpPr/>
          <p:nvPr/>
        </p:nvSpPr>
        <p:spPr>
          <a:xfrm>
            <a:off x="631924" y="3312815"/>
            <a:ext cx="524381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Аукціони використовуються в B2C, B2B, і держзакупівлях. Приклад — платформа ProZorro.Продажі.</a:t>
            </a:r>
            <a:endParaRPr lang="en-US" sz="1417"/>
          </a:p>
        </p:txBody>
      </p:sp>
      <p:sp>
        <p:nvSpPr>
          <p:cNvPr id="6" name="Text 4"/>
          <p:cNvSpPr/>
          <p:nvPr/>
        </p:nvSpPr>
        <p:spPr>
          <a:xfrm>
            <a:off x="631924" y="4342011"/>
            <a:ext cx="524381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Найпоширеніший тип — англійський аукціон. Ціна підвищується до перемоги одного учасника.</a:t>
            </a:r>
            <a:endParaRPr lang="en-US" sz="1417"/>
          </a:p>
        </p:txBody>
      </p:sp>
      <p:sp>
        <p:nvSpPr>
          <p:cNvPr id="7" name="Text 5"/>
          <p:cNvSpPr/>
          <p:nvPr/>
        </p:nvSpPr>
        <p:spPr>
          <a:xfrm>
            <a:off x="631924" y="5082282"/>
            <a:ext cx="524381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Онлайн-аукціони охоплюють широкий спектр товарів. Від антикваріату до техніки та автомобілів.</a:t>
            </a:r>
            <a:endParaRPr lang="en-US" sz="1417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50" y="1772642"/>
            <a:ext cx="5515413" cy="308537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D791B15-9E1A-4DAC-D0D0-80D74BB52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21" y="5846276"/>
            <a:ext cx="1248907" cy="838955"/>
          </a:xfrm>
          <a:prstGeom prst="rect">
            <a:avLst/>
          </a:prstGeom>
        </p:spPr>
      </p:pic>
      <p:pic>
        <p:nvPicPr>
          <p:cNvPr id="10" name="Рисунок 9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6D7134-770F-8692-323A-70A5570E1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79B11B-4CEE-0AA7-6967-F9C4E8307B95}"/>
              </a:ext>
            </a:extLst>
          </p:cNvPr>
          <p:cNvSpPr txBox="1"/>
          <p:nvPr/>
        </p:nvSpPr>
        <p:spPr>
          <a:xfrm>
            <a:off x="11577256" y="6335169"/>
            <a:ext cx="4123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4741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1075035"/>
            <a:ext cx="5946180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Аналіз існуючих рішень</a:t>
            </a:r>
            <a:endParaRPr lang="en-US" sz="3708"/>
          </a:p>
        </p:txBody>
      </p:sp>
      <p:sp>
        <p:nvSpPr>
          <p:cNvPr id="3" name="Text 1"/>
          <p:cNvSpPr/>
          <p:nvPr/>
        </p:nvSpPr>
        <p:spPr>
          <a:xfrm>
            <a:off x="631924" y="2030016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Огляд поточних онлайн-платформ для продажів в Україні та їх ключові характеристики.</a:t>
            </a:r>
            <a:endParaRPr lang="en-US" sz="1417"/>
          </a:p>
        </p:txBody>
      </p:sp>
      <p:sp>
        <p:nvSpPr>
          <p:cNvPr id="4" name="Shape 2"/>
          <p:cNvSpPr/>
          <p:nvPr/>
        </p:nvSpPr>
        <p:spPr>
          <a:xfrm>
            <a:off x="631924" y="2522042"/>
            <a:ext cx="10928152" cy="2741811"/>
          </a:xfrm>
          <a:prstGeom prst="roundRect">
            <a:avLst>
              <a:gd name="adj" fmla="val 592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8274" y="2528392"/>
            <a:ext cx="10914360" cy="11023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19844" y="2642989"/>
            <a:ext cx="327362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eBay</a:t>
            </a:r>
            <a:endParaRPr lang="en-US" sz="1417"/>
          </a:p>
        </p:txBody>
      </p:sp>
      <p:sp>
        <p:nvSpPr>
          <p:cNvPr id="7" name="Text 5"/>
          <p:cNvSpPr/>
          <p:nvPr/>
        </p:nvSpPr>
        <p:spPr>
          <a:xfrm>
            <a:off x="4460776" y="2642989"/>
            <a:ext cx="3270448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🌍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Міжнародний масштаб, автоматизація, мобільний додаток</a:t>
            </a:r>
            <a:endParaRPr lang="en-US" sz="1417"/>
          </a:p>
        </p:txBody>
      </p:sp>
      <p:sp>
        <p:nvSpPr>
          <p:cNvPr id="8" name="Text 6"/>
          <p:cNvSpPr/>
          <p:nvPr/>
        </p:nvSpPr>
        <p:spPr>
          <a:xfrm>
            <a:off x="8098532" y="2642989"/>
            <a:ext cx="3273623" cy="873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❌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Немає інтеграцій в Україні, англомовний інтерфейс, високі комісії</a:t>
            </a:r>
            <a:endParaRPr lang="en-US" sz="1417"/>
          </a:p>
        </p:txBody>
      </p:sp>
      <p:sp>
        <p:nvSpPr>
          <p:cNvPr id="9" name="Shape 7"/>
          <p:cNvSpPr/>
          <p:nvPr/>
        </p:nvSpPr>
        <p:spPr>
          <a:xfrm>
            <a:off x="638274" y="3630712"/>
            <a:ext cx="10914360" cy="813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19844" y="3745309"/>
            <a:ext cx="327362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Violity</a:t>
            </a:r>
            <a:endParaRPr lang="en-US" sz="1417"/>
          </a:p>
        </p:txBody>
      </p:sp>
      <p:sp>
        <p:nvSpPr>
          <p:cNvPr id="11" name="Text 9"/>
          <p:cNvSpPr/>
          <p:nvPr/>
        </p:nvSpPr>
        <p:spPr>
          <a:xfrm>
            <a:off x="4460776" y="3745309"/>
            <a:ext cx="3270448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🎯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Спеціалізація на антикваріаті, активна спільнота</a:t>
            </a:r>
            <a:endParaRPr lang="en-US" sz="1417"/>
          </a:p>
        </p:txBody>
      </p:sp>
      <p:sp>
        <p:nvSpPr>
          <p:cNvPr id="12" name="Text 10"/>
          <p:cNvSpPr/>
          <p:nvPr/>
        </p:nvSpPr>
        <p:spPr>
          <a:xfrm>
            <a:off x="8098532" y="3745309"/>
            <a:ext cx="327362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❌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Оплата/доставка поза платформою, вручну, без гарантій</a:t>
            </a:r>
            <a:endParaRPr lang="en-US" sz="1417"/>
          </a:p>
        </p:txBody>
      </p:sp>
      <p:sp>
        <p:nvSpPr>
          <p:cNvPr id="13" name="Shape 11"/>
          <p:cNvSpPr/>
          <p:nvPr/>
        </p:nvSpPr>
        <p:spPr>
          <a:xfrm>
            <a:off x="638274" y="4444107"/>
            <a:ext cx="10914360" cy="813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19844" y="4558705"/>
            <a:ext cx="327362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SkyLots</a:t>
            </a:r>
            <a:endParaRPr lang="en-US" sz="1417"/>
          </a:p>
        </p:txBody>
      </p:sp>
      <p:sp>
        <p:nvSpPr>
          <p:cNvPr id="15" name="Text 13"/>
          <p:cNvSpPr/>
          <p:nvPr/>
        </p:nvSpPr>
        <p:spPr>
          <a:xfrm>
            <a:off x="4460776" y="4558705"/>
            <a:ext cx="3270448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🛍️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Продають будь-що, простий інтерфейс</a:t>
            </a:r>
            <a:endParaRPr lang="en-US" sz="1417"/>
          </a:p>
        </p:txBody>
      </p:sp>
      <p:sp>
        <p:nvSpPr>
          <p:cNvPr id="16" name="Text 14"/>
          <p:cNvSpPr/>
          <p:nvPr/>
        </p:nvSpPr>
        <p:spPr>
          <a:xfrm>
            <a:off x="8098532" y="4558705"/>
            <a:ext cx="327362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❌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Відсутність повного циклу, підозра в нечесності</a:t>
            </a:r>
            <a:endParaRPr lang="en-US" sz="1417"/>
          </a:p>
        </p:txBody>
      </p:sp>
      <p:pic>
        <p:nvPicPr>
          <p:cNvPr id="19" name="Рисунок 18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D0C148-4FEE-1A97-E452-CDCDFB8F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00" y="5853821"/>
            <a:ext cx="1181006" cy="793688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1DB0FC0-1EB8-F9A4-8D17-B83830F0A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5C674C-F637-9B9F-3C67-F361C4B1063B}"/>
              </a:ext>
            </a:extLst>
          </p:cNvPr>
          <p:cNvSpPr txBox="1"/>
          <p:nvPr/>
        </p:nvSpPr>
        <p:spPr>
          <a:xfrm>
            <a:off x="11577256" y="6335169"/>
            <a:ext cx="4123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56186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571996"/>
            <a:ext cx="8777585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Постановка задачі та опис системи</a:t>
            </a:r>
            <a:endParaRPr lang="en-US" sz="3708"/>
          </a:p>
        </p:txBody>
      </p:sp>
      <p:sp>
        <p:nvSpPr>
          <p:cNvPr id="3" name="Text 1"/>
          <p:cNvSpPr/>
          <p:nvPr/>
        </p:nvSpPr>
        <p:spPr>
          <a:xfrm>
            <a:off x="631924" y="1617167"/>
            <a:ext cx="3259633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Формулювання проблеми</a:t>
            </a:r>
            <a:endParaRPr lang="en-US" sz="1833"/>
          </a:p>
        </p:txBody>
      </p:sp>
      <p:sp>
        <p:nvSpPr>
          <p:cNvPr id="4" name="Text 2"/>
          <p:cNvSpPr/>
          <p:nvPr/>
        </p:nvSpPr>
        <p:spPr>
          <a:xfrm>
            <a:off x="631924" y="2094508"/>
            <a:ext cx="334863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2250"/>
              </a:lnSpc>
              <a:buNone/>
            </a:pPr>
            <a:r>
              <a:rPr lang="en-US" sz="1417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Проблема: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На ринку немає української онлайн-аукціонної системи, яка:</a:t>
            </a:r>
            <a:endParaRPr lang="en-US" sz="1417"/>
          </a:p>
        </p:txBody>
      </p:sp>
      <p:sp>
        <p:nvSpPr>
          <p:cNvPr id="5" name="Text 3"/>
          <p:cNvSpPr/>
          <p:nvPr/>
        </p:nvSpPr>
        <p:spPr>
          <a:xfrm>
            <a:off x="631924" y="3123704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охоплює </a:t>
            </a:r>
            <a:r>
              <a:rPr lang="en-US" sz="1417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повний цикл угоди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(торги, оплата, доставка);</a:t>
            </a:r>
            <a:endParaRPr lang="en-US" sz="1417"/>
          </a:p>
        </p:txBody>
      </p:sp>
      <p:sp>
        <p:nvSpPr>
          <p:cNvPr id="6" name="Text 4"/>
          <p:cNvSpPr/>
          <p:nvPr/>
        </p:nvSpPr>
        <p:spPr>
          <a:xfrm>
            <a:off x="631924" y="3764657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 algn="l">
              <a:lnSpc>
                <a:spcPts val="2250"/>
              </a:lnSpc>
              <a:buSzPct val="100000"/>
              <a:buChar char="•"/>
            </a:pPr>
            <a:r>
              <a:rPr lang="en-US" sz="14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інтегрується з </a:t>
            </a:r>
            <a:r>
              <a:rPr lang="en-US" sz="1400" b="1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локальними</a:t>
            </a:r>
            <a:r>
              <a:rPr lang="en-US" sz="1400" b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400" b="1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сервісами</a:t>
            </a:r>
            <a:r>
              <a:rPr lang="en-US" sz="14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;</a:t>
            </a:r>
            <a:endParaRPr lang="en-US" sz="1417"/>
          </a:p>
        </p:txBody>
      </p:sp>
      <p:sp>
        <p:nvSpPr>
          <p:cNvPr id="7" name="Text 5"/>
          <p:cNvSpPr/>
          <p:nvPr/>
        </p:nvSpPr>
        <p:spPr>
          <a:xfrm>
            <a:off x="631924" y="4405610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гарантує </a:t>
            </a:r>
            <a:r>
              <a:rPr lang="en-US" sz="1417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безпеку, зручність і прозорість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17"/>
          </a:p>
        </p:txBody>
      </p:sp>
      <p:sp>
        <p:nvSpPr>
          <p:cNvPr id="8" name="Text 6"/>
          <p:cNvSpPr/>
          <p:nvPr/>
        </p:nvSpPr>
        <p:spPr>
          <a:xfrm>
            <a:off x="5015914" y="161716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Мета проєкту</a:t>
            </a:r>
            <a:endParaRPr lang="en-US" sz="1833"/>
          </a:p>
        </p:txBody>
      </p:sp>
      <p:sp>
        <p:nvSpPr>
          <p:cNvPr id="9" name="Text 7"/>
          <p:cNvSpPr/>
          <p:nvPr/>
        </p:nvSpPr>
        <p:spPr>
          <a:xfrm>
            <a:off x="4351993" y="2079420"/>
            <a:ext cx="3424079" cy="232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2250"/>
              </a:lnSpc>
              <a:buNone/>
            </a:pPr>
            <a:r>
              <a:rPr lang="en-US" sz="14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Створення сучасної веб-платформи для онлайн-аукціонів, що дозволяє користувачам організовувати торги, здійснювати оплату і доставку, з акцентом на автоматизацію, простоту й безпеку.</a:t>
            </a:r>
            <a:endParaRPr lang="en-US" sz="1400">
              <a:latin typeface="Montserrat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222953" y="1617167"/>
            <a:ext cx="3348633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Очікувані результати / вимоги:</a:t>
            </a:r>
            <a:endParaRPr lang="en-US" sz="1833"/>
          </a:p>
        </p:txBody>
      </p:sp>
      <p:sp>
        <p:nvSpPr>
          <p:cNvPr id="11" name="Text 9"/>
          <p:cNvSpPr/>
          <p:nvPr/>
        </p:nvSpPr>
        <p:spPr>
          <a:xfrm>
            <a:off x="8222953" y="2082043"/>
            <a:ext cx="334863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🛡️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Реєстрація, автентифікація, ролі</a:t>
            </a:r>
            <a:endParaRPr lang="en-US" sz="1417"/>
          </a:p>
        </p:txBody>
      </p:sp>
      <p:sp>
        <p:nvSpPr>
          <p:cNvPr id="12" name="Text 10"/>
          <p:cNvSpPr/>
          <p:nvPr/>
        </p:nvSpPr>
        <p:spPr>
          <a:xfrm>
            <a:off x="8222953" y="2729346"/>
            <a:ext cx="334863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📸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Створення лотів із фото, описом, ціною</a:t>
            </a:r>
            <a:endParaRPr lang="en-US" sz="1417"/>
          </a:p>
        </p:txBody>
      </p:sp>
      <p:sp>
        <p:nvSpPr>
          <p:cNvPr id="13" name="Text 11"/>
          <p:cNvSpPr/>
          <p:nvPr/>
        </p:nvSpPr>
        <p:spPr>
          <a:xfrm>
            <a:off x="8222953" y="3376650"/>
            <a:ext cx="334863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⚙️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Реальні ставки, автоматичне визначення переможця</a:t>
            </a:r>
            <a:endParaRPr lang="en-US" sz="1417"/>
          </a:p>
        </p:txBody>
      </p:sp>
      <p:sp>
        <p:nvSpPr>
          <p:cNvPr id="14" name="Text 12"/>
          <p:cNvSpPr/>
          <p:nvPr/>
        </p:nvSpPr>
        <p:spPr>
          <a:xfrm>
            <a:off x="8222953" y="4023953"/>
            <a:ext cx="334863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💳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Інтеграція з </a:t>
            </a:r>
            <a:r>
              <a:rPr lang="en-US" sz="1417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LiqPay</a:t>
            </a:r>
            <a:endParaRPr lang="en-US" sz="1417"/>
          </a:p>
        </p:txBody>
      </p:sp>
      <p:sp>
        <p:nvSpPr>
          <p:cNvPr id="15" name="Text 13"/>
          <p:cNvSpPr/>
          <p:nvPr/>
        </p:nvSpPr>
        <p:spPr>
          <a:xfrm>
            <a:off x="8222953" y="4382331"/>
            <a:ext cx="334863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📦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Доставка через </a:t>
            </a:r>
            <a:r>
              <a:rPr lang="en-US" sz="1417" b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Nova Poshta</a:t>
            </a:r>
            <a:endParaRPr lang="en-US" sz="1417"/>
          </a:p>
        </p:txBody>
      </p:sp>
      <p:sp>
        <p:nvSpPr>
          <p:cNvPr id="16" name="Text 14"/>
          <p:cNvSpPr/>
          <p:nvPr/>
        </p:nvSpPr>
        <p:spPr>
          <a:xfrm>
            <a:off x="8222953" y="4740709"/>
            <a:ext cx="334863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📈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Прозора історія торгів</a:t>
            </a:r>
            <a:endParaRPr lang="en-US" sz="1417"/>
          </a:p>
        </p:txBody>
      </p:sp>
      <p:sp>
        <p:nvSpPr>
          <p:cNvPr id="17" name="Text 15"/>
          <p:cNvSpPr/>
          <p:nvPr/>
        </p:nvSpPr>
        <p:spPr>
          <a:xfrm>
            <a:off x="8222953" y="5099087"/>
            <a:ext cx="334863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🗄️</a:t>
            </a:r>
            <a:r>
              <a:rPr lang="en-US" sz="1417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Безпечне зберігання данних</a:t>
            </a:r>
            <a:endParaRPr lang="en-US" sz="1417"/>
          </a:p>
        </p:txBody>
      </p:sp>
      <p:pic>
        <p:nvPicPr>
          <p:cNvPr id="22" name="Рисунок 21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F1F71A8-E6E9-02F4-62C3-30BB85350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21" y="5846276"/>
            <a:ext cx="1248907" cy="83895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4E4CABA-A9D2-1377-4134-1284E1302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FB155B-121F-43A3-8970-18A83540AB81}"/>
              </a:ext>
            </a:extLst>
          </p:cNvPr>
          <p:cNvSpPr txBox="1"/>
          <p:nvPr/>
        </p:nvSpPr>
        <p:spPr>
          <a:xfrm>
            <a:off x="11577256" y="6335169"/>
            <a:ext cx="4123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6464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6E31-82C8-AC19-4EB5-D9AB7965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9BD3332-DF43-BA85-D664-E559CB96679F}"/>
              </a:ext>
            </a:extLst>
          </p:cNvPr>
          <p:cNvSpPr/>
          <p:nvPr/>
        </p:nvSpPr>
        <p:spPr>
          <a:xfrm>
            <a:off x="631924" y="571996"/>
            <a:ext cx="8777585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666"/>
              </a:lnSpc>
            </a:pPr>
            <a:r>
              <a:rPr lang="en-US" sz="3700" b="1">
                <a:solidFill>
                  <a:srgbClr val="7068F4"/>
                </a:solidFill>
                <a:latin typeface="Aptos"/>
                <a:ea typeface="+mn-lt"/>
                <a:cs typeface="+mn-lt"/>
              </a:rPr>
              <a:t>UML-проєктування</a:t>
            </a:r>
            <a:r>
              <a:rPr lang="en-US" sz="3700" b="1">
                <a:solidFill>
                  <a:srgbClr val="7068F4"/>
                </a:solidFill>
                <a:ea typeface="+mn-lt"/>
                <a:cs typeface="+mn-lt"/>
              </a:rPr>
              <a:t> ПЗ. Use-case </a:t>
            </a:r>
            <a:r>
              <a:rPr lang="en-US" sz="3700" b="1" err="1">
                <a:solidFill>
                  <a:srgbClr val="7068F4"/>
                </a:solidFill>
                <a:ea typeface="+mn-lt"/>
                <a:cs typeface="+mn-lt"/>
              </a:rPr>
              <a:t>діаграма</a:t>
            </a:r>
            <a:endParaRPr lang="en-US" sz="3708" b="1" err="1"/>
          </a:p>
        </p:txBody>
      </p:sp>
      <p:pic>
        <p:nvPicPr>
          <p:cNvPr id="22" name="Рисунок 21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F306FFF-F36A-4D9D-D3EB-4C4CCD8F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21" y="5846276"/>
            <a:ext cx="1248907" cy="838955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диаграмма, текст, рисунок, шабло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A03AEB-E3CE-8D4A-B326-9D1702346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092" y="1442287"/>
            <a:ext cx="8566059" cy="5416217"/>
          </a:xfrm>
          <a:prstGeom prst="rect">
            <a:avLst/>
          </a:prstGeom>
        </p:spPr>
      </p:pic>
      <p:pic>
        <p:nvPicPr>
          <p:cNvPr id="4" name="Рисунок 3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820F98-6A48-6757-8A24-81E5A26C9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970" y="6290396"/>
            <a:ext cx="1414896" cy="539463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918E8-345B-8173-0D80-AD2F0AEAD55D}"/>
              </a:ext>
            </a:extLst>
          </p:cNvPr>
          <p:cNvSpPr txBox="1"/>
          <p:nvPr/>
        </p:nvSpPr>
        <p:spPr>
          <a:xfrm>
            <a:off x="11577256" y="6335169"/>
            <a:ext cx="4123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0693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50130D8-319C-A2B1-84A9-87D9E590C7CD}"/>
              </a:ext>
            </a:extLst>
          </p:cNvPr>
          <p:cNvSpPr/>
          <p:nvPr/>
        </p:nvSpPr>
        <p:spPr>
          <a:xfrm>
            <a:off x="481906" y="484287"/>
            <a:ext cx="11567220" cy="452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00" b="1" err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Архітектура</a:t>
            </a:r>
            <a:r>
              <a:rPr lang="en-US" sz="3700" b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 </a:t>
            </a:r>
            <a:r>
              <a:rPr lang="en-US" sz="3700" b="1" err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створеного</a:t>
            </a:r>
            <a:r>
              <a:rPr lang="en-US" sz="3700" b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 </a:t>
            </a:r>
            <a:r>
              <a:rPr lang="en-US" sz="3700" b="1" err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програмного</a:t>
            </a:r>
            <a:r>
              <a:rPr lang="en-US" sz="3700" b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 </a:t>
            </a:r>
            <a:r>
              <a:rPr lang="en-US" sz="3700" b="1" err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забезпечення</a:t>
            </a:r>
            <a:endParaRPr lang="ru-RU" b="1"/>
          </a:p>
          <a:p>
            <a:pPr marL="0" indent="0" algn="l">
              <a:lnSpc>
                <a:spcPts val="3542"/>
              </a:lnSpc>
              <a:buNone/>
            </a:pPr>
            <a:endParaRPr lang="en-US" sz="2800" b="1">
              <a:solidFill>
                <a:srgbClr val="7068F4"/>
              </a:solidFill>
              <a:latin typeface="Barlow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2DCD7-2FCE-5290-13BF-B36CA449F3A0}"/>
              </a:ext>
            </a:extLst>
          </p:cNvPr>
          <p:cNvSpPr txBox="1"/>
          <p:nvPr/>
        </p:nvSpPr>
        <p:spPr>
          <a:xfrm>
            <a:off x="364129" y="1812855"/>
            <a:ext cx="507103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err="1">
                <a:ea typeface="+mn-lt"/>
                <a:cs typeface="+mn-lt"/>
              </a:rPr>
              <a:t>Використана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монолітна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клієнт-серверна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архітектура</a:t>
            </a:r>
            <a:r>
              <a:rPr lang="ru-RU">
                <a:ea typeface="+mn-lt"/>
                <a:cs typeface="+mn-lt"/>
              </a:rPr>
              <a:t> на </a:t>
            </a:r>
            <a:r>
              <a:rPr lang="ru-RU" err="1">
                <a:ea typeface="+mn-lt"/>
                <a:cs typeface="+mn-lt"/>
              </a:rPr>
              <a:t>базі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Blazor</a:t>
            </a:r>
            <a:r>
              <a:rPr lang="ru-RU">
                <a:ea typeface="+mn-lt"/>
                <a:cs typeface="+mn-lt"/>
              </a:rPr>
              <a:t> Server.</a:t>
            </a:r>
          </a:p>
          <a:p>
            <a:pPr algn="just"/>
            <a:endParaRPr lang="ru-RU">
              <a:ea typeface="+mn-lt"/>
              <a:cs typeface="+mn-lt"/>
            </a:endParaRPr>
          </a:p>
          <a:p>
            <a:pPr algn="just"/>
            <a:r>
              <a:rPr lang="ru-RU" err="1">
                <a:ea typeface="+mn-lt"/>
                <a:cs typeface="+mn-lt"/>
              </a:rPr>
              <a:t>Всі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основні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компоненти</a:t>
            </a:r>
            <a:r>
              <a:rPr lang="ru-RU">
                <a:ea typeface="+mn-lt"/>
                <a:cs typeface="+mn-lt"/>
              </a:rPr>
              <a:t> (UI, </a:t>
            </a:r>
            <a:r>
              <a:rPr lang="ru-RU" err="1">
                <a:ea typeface="+mn-lt"/>
                <a:cs typeface="+mn-lt"/>
              </a:rPr>
              <a:t>бізнес-логіка</a:t>
            </a:r>
            <a:r>
              <a:rPr lang="ru-RU">
                <a:ea typeface="+mn-lt"/>
                <a:cs typeface="+mn-lt"/>
              </a:rPr>
              <a:t>, доступ до </a:t>
            </a:r>
            <a:r>
              <a:rPr lang="ru-RU" err="1">
                <a:ea typeface="+mn-lt"/>
                <a:cs typeface="+mn-lt"/>
              </a:rPr>
              <a:t>даних</a:t>
            </a:r>
            <a:r>
              <a:rPr lang="ru-RU">
                <a:ea typeface="+mn-lt"/>
                <a:cs typeface="+mn-lt"/>
              </a:rPr>
              <a:t>) </a:t>
            </a:r>
            <a:r>
              <a:rPr lang="ru-RU" err="1">
                <a:ea typeface="+mn-lt"/>
                <a:cs typeface="+mn-lt"/>
              </a:rPr>
              <a:t>розгорнуті</a:t>
            </a:r>
            <a:r>
              <a:rPr lang="ru-RU">
                <a:ea typeface="+mn-lt"/>
                <a:cs typeface="+mn-lt"/>
              </a:rPr>
              <a:t> на одному </a:t>
            </a:r>
            <a:r>
              <a:rPr lang="ru-RU" err="1">
                <a:ea typeface="+mn-lt"/>
                <a:cs typeface="+mn-lt"/>
              </a:rPr>
              <a:t>сервері</a:t>
            </a:r>
            <a:r>
              <a:rPr lang="ru-RU">
                <a:ea typeface="+mn-lt"/>
                <a:cs typeface="+mn-lt"/>
              </a:rPr>
              <a:t>, </a:t>
            </a:r>
            <a:r>
              <a:rPr lang="ru-RU" err="1">
                <a:ea typeface="+mn-lt"/>
                <a:cs typeface="+mn-lt"/>
              </a:rPr>
              <a:t>що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спрощує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супровід</a:t>
            </a:r>
            <a:r>
              <a:rPr lang="ru-RU">
                <a:ea typeface="+mn-lt"/>
                <a:cs typeface="+mn-lt"/>
              </a:rPr>
              <a:t>.</a:t>
            </a:r>
          </a:p>
          <a:p>
            <a:pPr algn="just"/>
            <a:br>
              <a:rPr lang="ru-RU">
                <a:ea typeface="+mn-lt"/>
                <a:cs typeface="+mn-lt"/>
              </a:rPr>
            </a:br>
            <a:r>
              <a:rPr lang="uk">
                <a:solidFill>
                  <a:srgbClr val="1F1F1F"/>
                </a:solidFill>
              </a:rPr>
              <a:t>Взаємодія між компонентами здійснюється через інтерфейси та </a:t>
            </a:r>
            <a:r>
              <a:rPr lang="uk" err="1">
                <a:solidFill>
                  <a:srgbClr val="1F1F1F"/>
                </a:solidFill>
              </a:rPr>
              <a:t>Dependency</a:t>
            </a:r>
            <a:r>
              <a:rPr lang="uk">
                <a:solidFill>
                  <a:srgbClr val="1F1F1F"/>
                </a:solidFill>
              </a:rPr>
              <a:t> </a:t>
            </a:r>
            <a:r>
              <a:rPr lang="uk" err="1">
                <a:solidFill>
                  <a:srgbClr val="1F1F1F"/>
                </a:solidFill>
              </a:rPr>
              <a:t>Injection</a:t>
            </a:r>
            <a:r>
              <a:rPr lang="uk">
                <a:solidFill>
                  <a:srgbClr val="1F1F1F"/>
                </a:solidFill>
              </a:rPr>
              <a:t>. Комунікація клієнт-сервер — через </a:t>
            </a:r>
            <a:r>
              <a:rPr lang="uk" err="1">
                <a:solidFill>
                  <a:srgbClr val="1F1F1F"/>
                </a:solidFill>
              </a:rPr>
              <a:t>SignalR</a:t>
            </a:r>
            <a:r>
              <a:rPr lang="uk">
                <a:solidFill>
                  <a:srgbClr val="1F1F1F"/>
                </a:solidFill>
              </a:rPr>
              <a:t>, зовнішня інтеграція — через REST API запити.</a:t>
            </a:r>
            <a:endParaRPr lang="ru-RU"/>
          </a:p>
          <a:p>
            <a:pPr algn="just"/>
            <a:endParaRPr lang="ru-RU">
              <a:ea typeface="+mn-lt"/>
              <a:cs typeface="+mn-lt"/>
            </a:endParaRPr>
          </a:p>
          <a:p>
            <a:pPr algn="just"/>
            <a:endParaRPr lang="ru-RU"/>
          </a:p>
          <a:p>
            <a:pPr algn="l"/>
            <a:endParaRPr lang="ru-RU"/>
          </a:p>
        </p:txBody>
      </p:sp>
      <p:pic>
        <p:nvPicPr>
          <p:cNvPr id="7" name="Рисунок 6" descr="Изображение выглядит как текст, диаграмма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2D319CE-39D2-60A4-81D9-DF8445C3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388" y="1849501"/>
            <a:ext cx="5848255" cy="2955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20B1C6-6C49-A99C-4ABA-A76DBDA1DBD8}"/>
              </a:ext>
            </a:extLst>
          </p:cNvPr>
          <p:cNvSpPr txBox="1"/>
          <p:nvPr/>
        </p:nvSpPr>
        <p:spPr>
          <a:xfrm>
            <a:off x="688540" y="3246525"/>
            <a:ext cx="4744372" cy="10564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pic>
        <p:nvPicPr>
          <p:cNvPr id="13" name="Рисунок 12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E3A67A-F915-3CB1-0DC2-6BDCD50A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21" y="5846276"/>
            <a:ext cx="1248907" cy="838955"/>
          </a:xfrm>
          <a:prstGeom prst="rect">
            <a:avLst/>
          </a:prstGeom>
        </p:spPr>
      </p:pic>
      <p:pic>
        <p:nvPicPr>
          <p:cNvPr id="4" name="Рисунок 3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637EACB-E492-07D9-ECC7-0A9061D12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516" y="6262688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F00B6-4A84-716A-1C77-1310A33ECDE3}"/>
              </a:ext>
            </a:extLst>
          </p:cNvPr>
          <p:cNvSpPr txBox="1"/>
          <p:nvPr/>
        </p:nvSpPr>
        <p:spPr>
          <a:xfrm>
            <a:off x="11577256" y="6335169"/>
            <a:ext cx="4123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0684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64733-8843-3731-9FD2-D2469ED4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0E4F466-4560-B6B2-3DC6-C30A14FF919C}"/>
              </a:ext>
            </a:extLst>
          </p:cNvPr>
          <p:cNvSpPr/>
          <p:nvPr/>
        </p:nvSpPr>
        <p:spPr>
          <a:xfrm>
            <a:off x="481906" y="484287"/>
            <a:ext cx="11567220" cy="452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00" b="1" err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Основні</a:t>
            </a:r>
            <a:r>
              <a:rPr lang="en-US" sz="3700" b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 </a:t>
            </a:r>
            <a:r>
              <a:rPr lang="en-US" sz="3700" b="1" err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компоненти</a:t>
            </a:r>
            <a:r>
              <a:rPr lang="en-US" sz="3700" b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 </a:t>
            </a:r>
            <a:r>
              <a:rPr lang="en-US" sz="3700" b="1" err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системи</a:t>
            </a:r>
            <a:endParaRPr lang="ru-RU" b="1" err="1"/>
          </a:p>
        </p:txBody>
      </p:sp>
      <p:pic>
        <p:nvPicPr>
          <p:cNvPr id="4" name="Рисунок 3" descr="Изображение выглядит как текст, диаграмма, План, Технический черте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F8728E-6401-CC84-9FB4-F083004D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678" y="1361138"/>
            <a:ext cx="7823282" cy="4468372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B0B4C90E-F230-624F-A8B6-669F3EE776D2}"/>
              </a:ext>
            </a:extLst>
          </p:cNvPr>
          <p:cNvSpPr/>
          <p:nvPr/>
        </p:nvSpPr>
        <p:spPr>
          <a:xfrm>
            <a:off x="130466" y="1366998"/>
            <a:ext cx="5486310" cy="452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rgbClr val="7068F4"/>
                </a:solidFill>
                <a:latin typeface="Aptos"/>
                <a:ea typeface="+mn-lt"/>
                <a:cs typeface="+mn-lt"/>
              </a:rPr>
              <a:t>Інтерфейс</a:t>
            </a:r>
            <a:r>
              <a:rPr lang="en-US" sz="2000">
                <a:solidFill>
                  <a:srgbClr val="7068F4"/>
                </a:solidFill>
                <a:latin typeface="Aptos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7068F4"/>
                </a:solidFill>
                <a:latin typeface="Aptos"/>
                <a:ea typeface="+mn-lt"/>
                <a:cs typeface="+mn-lt"/>
              </a:rPr>
              <a:t>користувача</a:t>
            </a:r>
            <a:r>
              <a:rPr lang="en-US" sz="2000">
                <a:solidFill>
                  <a:srgbClr val="7068F4"/>
                </a:solidFill>
                <a:latin typeface="Aptos"/>
                <a:ea typeface="+mn-lt"/>
                <a:cs typeface="+mn-lt"/>
              </a:rPr>
              <a:t> (UI)</a:t>
            </a:r>
            <a:endParaRPr lang="en-US" sz="2000" b="1">
              <a:solidFill>
                <a:srgbClr val="7068F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07CFA-60A3-45D5-81AC-6A6E653CD8FD}"/>
              </a:ext>
            </a:extLst>
          </p:cNvPr>
          <p:cNvSpPr txBox="1"/>
          <p:nvPr/>
        </p:nvSpPr>
        <p:spPr>
          <a:xfrm>
            <a:off x="110287" y="1714122"/>
            <a:ext cx="39276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Montserrat"/>
                <a:cs typeface="Arial"/>
              </a:rPr>
              <a:t>Blazor Server </a:t>
            </a:r>
            <a:r>
              <a:rPr lang="en-US" sz="1400" err="1">
                <a:latin typeface="Montserrat"/>
                <a:cs typeface="Arial"/>
              </a:rPr>
              <a:t>та</a:t>
            </a:r>
            <a:r>
              <a:rPr lang="en-US" sz="1400">
                <a:latin typeface="Montserrat"/>
                <a:cs typeface="Arial"/>
              </a:rPr>
              <a:t> </a:t>
            </a:r>
            <a:r>
              <a:rPr lang="en-US" sz="1400" err="1">
                <a:latin typeface="Montserrat"/>
                <a:cs typeface="Arial"/>
              </a:rPr>
              <a:t>SignalR</a:t>
            </a:r>
            <a:r>
              <a:rPr lang="en-US" sz="1400">
                <a:latin typeface="Montserrat"/>
                <a:cs typeface="Arial"/>
              </a:rPr>
              <a:t> </a:t>
            </a:r>
            <a:r>
              <a:rPr lang="en-US" sz="1400" err="1">
                <a:latin typeface="Montserrat"/>
                <a:cs typeface="Arial"/>
              </a:rPr>
              <a:t>забезпечують</a:t>
            </a:r>
            <a:r>
              <a:rPr lang="en-US" sz="1400">
                <a:latin typeface="Montserrat"/>
                <a:cs typeface="Arial"/>
              </a:rPr>
              <a:t> </a:t>
            </a:r>
            <a:r>
              <a:rPr lang="en-US" sz="1400" err="1">
                <a:latin typeface="Montserrat"/>
                <a:cs typeface="Arial"/>
              </a:rPr>
              <a:t>інтерактивність</a:t>
            </a:r>
            <a:r>
              <a:rPr lang="en-US" sz="1400">
                <a:latin typeface="Montserrat"/>
                <a:cs typeface="Arial"/>
              </a:rPr>
              <a:t> у </a:t>
            </a:r>
            <a:r>
              <a:rPr lang="en-US" sz="1400" err="1">
                <a:latin typeface="Montserrat"/>
                <a:cs typeface="Arial"/>
              </a:rPr>
              <a:t>реальному</a:t>
            </a:r>
            <a:r>
              <a:rPr lang="en-US" sz="1400">
                <a:latin typeface="Montserrat"/>
                <a:cs typeface="Arial"/>
              </a:rPr>
              <a:t> </a:t>
            </a:r>
            <a:r>
              <a:rPr lang="en-US" sz="1400" err="1">
                <a:latin typeface="Montserrat"/>
                <a:cs typeface="Arial"/>
              </a:rPr>
              <a:t>часі</a:t>
            </a:r>
            <a:r>
              <a:rPr lang="ru-RU" sz="1400">
                <a:latin typeface="Montserrat"/>
              </a:rPr>
              <a:t>​</a:t>
            </a:r>
            <a:endParaRPr lang="ru-RU">
              <a:latin typeface="Montserrat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369437F-1621-D7E6-D5CD-EC984C2A64DE}"/>
              </a:ext>
            </a:extLst>
          </p:cNvPr>
          <p:cNvSpPr/>
          <p:nvPr/>
        </p:nvSpPr>
        <p:spPr>
          <a:xfrm>
            <a:off x="145555" y="2377968"/>
            <a:ext cx="5486310" cy="452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rgbClr val="7068F4"/>
                </a:solidFill>
              </a:rPr>
              <a:t>Сервіси</a:t>
            </a:r>
            <a:r>
              <a:rPr lang="en-US" sz="2000">
                <a:solidFill>
                  <a:srgbClr val="7068F4"/>
                </a:solidFill>
              </a:rPr>
              <a:t> </a:t>
            </a:r>
            <a:r>
              <a:rPr lang="en-US" sz="2000" err="1">
                <a:solidFill>
                  <a:srgbClr val="7068F4"/>
                </a:solidFill>
              </a:rPr>
              <a:t>доменної</a:t>
            </a:r>
            <a:r>
              <a:rPr lang="en-US" sz="2000">
                <a:solidFill>
                  <a:srgbClr val="7068F4"/>
                </a:solidFill>
              </a:rPr>
              <a:t> </a:t>
            </a:r>
            <a:r>
              <a:rPr lang="en-US" sz="2000" err="1">
                <a:solidFill>
                  <a:srgbClr val="7068F4"/>
                </a:solidFill>
              </a:rPr>
              <a:t>логіки</a:t>
            </a:r>
            <a:endParaRPr lang="en-US" sz="2000">
              <a:solidFill>
                <a:srgbClr val="7068F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6E63D-94B5-13AB-B5A2-3824F86AE2D0}"/>
              </a:ext>
            </a:extLst>
          </p:cNvPr>
          <p:cNvSpPr txBox="1"/>
          <p:nvPr/>
        </p:nvSpPr>
        <p:spPr>
          <a:xfrm>
            <a:off x="124140" y="2604379"/>
            <a:ext cx="4592027" cy="32111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>
              <a:lnSpc>
                <a:spcPct val="200000"/>
              </a:lnSpc>
              <a:buFont typeface="Arial"/>
              <a:buChar char="•"/>
            </a:pPr>
            <a:r>
              <a:rPr lang="en-US" sz="1400" err="1">
                <a:latin typeface="Montserrat"/>
                <a:cs typeface="Arial"/>
              </a:rPr>
              <a:t>AuctionService</a:t>
            </a:r>
            <a:r>
              <a:rPr lang="en-US" sz="1400">
                <a:latin typeface="Montserrat"/>
                <a:cs typeface="Arial"/>
              </a:rPr>
              <a:t>: </a:t>
            </a:r>
            <a:r>
              <a:rPr lang="en-US" sz="1400" err="1">
                <a:latin typeface="Montserrat"/>
                <a:cs typeface="Arial"/>
              </a:rPr>
              <a:t>управління</a:t>
            </a:r>
            <a:r>
              <a:rPr lang="en-US" sz="1400">
                <a:latin typeface="Montserrat"/>
                <a:cs typeface="Arial"/>
              </a:rPr>
              <a:t> </a:t>
            </a:r>
            <a:r>
              <a:rPr lang="en-US" sz="1400" err="1">
                <a:latin typeface="Montserrat"/>
                <a:cs typeface="Arial"/>
              </a:rPr>
              <a:t>аукціонами</a:t>
            </a:r>
            <a:endParaRPr lang="en-US" sz="1400">
              <a:latin typeface="Montserrat"/>
              <a:cs typeface="Arial"/>
            </a:endParaRPr>
          </a:p>
          <a:p>
            <a:pPr marL="285750" lvl="1" indent="-285750">
              <a:lnSpc>
                <a:spcPct val="200000"/>
              </a:lnSpc>
              <a:buFont typeface="Arial"/>
              <a:buChar char="•"/>
            </a:pPr>
            <a:r>
              <a:rPr lang="en-US" sz="1400" err="1">
                <a:latin typeface="Montserrat"/>
                <a:cs typeface="Arial"/>
              </a:rPr>
              <a:t>BidService</a:t>
            </a:r>
            <a:r>
              <a:rPr lang="en-US" sz="1400">
                <a:latin typeface="Montserrat"/>
                <a:cs typeface="Arial"/>
              </a:rPr>
              <a:t>: </a:t>
            </a:r>
            <a:r>
              <a:rPr lang="en-US" sz="1400" err="1">
                <a:latin typeface="Montserrat"/>
                <a:cs typeface="Arial"/>
              </a:rPr>
              <a:t>обробка</a:t>
            </a:r>
            <a:r>
              <a:rPr lang="en-US" sz="1400">
                <a:latin typeface="Montserrat"/>
                <a:cs typeface="Arial"/>
              </a:rPr>
              <a:t> </a:t>
            </a:r>
            <a:r>
              <a:rPr lang="en-US" sz="1400" err="1">
                <a:latin typeface="Montserrat"/>
                <a:cs typeface="Arial"/>
              </a:rPr>
              <a:t>ставок</a:t>
            </a:r>
            <a:endParaRPr lang="en-US" sz="1400">
              <a:latin typeface="Montserrat"/>
              <a:cs typeface="Arial"/>
            </a:endParaRPr>
          </a:p>
          <a:p>
            <a:pPr marL="285750" lvl="1" indent="-285750">
              <a:lnSpc>
                <a:spcPct val="200000"/>
              </a:lnSpc>
              <a:spcAft>
                <a:spcPts val="800"/>
              </a:spcAft>
              <a:buFont typeface="Arial"/>
              <a:buChar char="•"/>
            </a:pPr>
            <a:r>
              <a:rPr lang="en-US" sz="1400" err="1">
                <a:latin typeface="Montserrat"/>
                <a:cs typeface="Arial"/>
              </a:rPr>
              <a:t>OrderService</a:t>
            </a:r>
            <a:r>
              <a:rPr lang="en-US" sz="1400">
                <a:latin typeface="Montserrat"/>
                <a:cs typeface="Arial"/>
              </a:rPr>
              <a:t>: </a:t>
            </a:r>
            <a:r>
              <a:rPr lang="en-US" sz="1400" err="1">
                <a:latin typeface="Montserrat"/>
                <a:cs typeface="Arial"/>
              </a:rPr>
              <a:t>супровід</a:t>
            </a:r>
            <a:r>
              <a:rPr lang="en-US" sz="1400">
                <a:latin typeface="Montserrat"/>
                <a:cs typeface="Arial"/>
              </a:rPr>
              <a:t> </a:t>
            </a:r>
            <a:r>
              <a:rPr lang="en-US" sz="1400" err="1">
                <a:latin typeface="Montserrat"/>
                <a:cs typeface="Arial"/>
              </a:rPr>
              <a:t>замовлень</a:t>
            </a:r>
            <a:endParaRPr lang="en-US" sz="1400">
              <a:latin typeface="Montserrat"/>
              <a:cs typeface="Arial"/>
            </a:endParaRPr>
          </a:p>
          <a:p>
            <a:pPr marL="285750" lvl="1" indent="-285750">
              <a:buFont typeface="Arial"/>
              <a:buChar char="•"/>
            </a:pPr>
            <a:r>
              <a:rPr lang="en-US" sz="1400" err="1">
                <a:latin typeface="Montserrat"/>
                <a:cs typeface="Arial"/>
              </a:rPr>
              <a:t>Допоміжні</a:t>
            </a:r>
            <a:r>
              <a:rPr lang="en-US" sz="1400">
                <a:latin typeface="Montserrat"/>
                <a:cs typeface="Arial"/>
              </a:rPr>
              <a:t> </a:t>
            </a:r>
            <a:r>
              <a:rPr lang="en-US" sz="1400" err="1">
                <a:latin typeface="Montserrat"/>
                <a:cs typeface="Arial"/>
              </a:rPr>
              <a:t>сервіси</a:t>
            </a:r>
            <a:r>
              <a:rPr lang="en-US" sz="1400">
                <a:latin typeface="Montserrat"/>
                <a:cs typeface="Arial"/>
              </a:rPr>
              <a:t>: </a:t>
            </a:r>
            <a:r>
              <a:rPr lang="en-US" sz="1400" err="1">
                <a:latin typeface="Montserrat"/>
                <a:cs typeface="Arial"/>
              </a:rPr>
              <a:t>UserService</a:t>
            </a:r>
            <a:r>
              <a:rPr lang="en-US" sz="1400">
                <a:latin typeface="Montserrat"/>
                <a:cs typeface="Arial"/>
              </a:rPr>
              <a:t>,  CategoryService, </a:t>
            </a:r>
            <a:r>
              <a:rPr lang="en-US" sz="1400" err="1">
                <a:latin typeface="Montserrat"/>
                <a:cs typeface="Arial"/>
              </a:rPr>
              <a:t>LocationService</a:t>
            </a:r>
            <a:r>
              <a:rPr lang="en-US" sz="1400">
                <a:latin typeface="Montserrat"/>
                <a:cs typeface="Arial"/>
              </a:rPr>
              <a:t> </a:t>
            </a:r>
            <a:endParaRPr lang="en-US"/>
          </a:p>
          <a:p>
            <a:pPr marL="285750" lvl="1" indent="-285750">
              <a:lnSpc>
                <a:spcPct val="200000"/>
              </a:lnSpc>
              <a:buFont typeface="Arial"/>
              <a:buChar char="•"/>
            </a:pPr>
            <a:r>
              <a:rPr lang="en-US" sz="1400" err="1">
                <a:latin typeface="Montserrat"/>
                <a:cs typeface="Arial"/>
              </a:rPr>
              <a:t>RecentlyViewedCacheService</a:t>
            </a:r>
            <a:r>
              <a:rPr lang="en-US" sz="1400">
                <a:latin typeface="Montserrat"/>
                <a:cs typeface="Arial"/>
              </a:rPr>
              <a:t>: </a:t>
            </a:r>
            <a:r>
              <a:rPr lang="en-US" sz="1400" err="1">
                <a:latin typeface="Montserrat"/>
                <a:cs typeface="Arial"/>
              </a:rPr>
              <a:t>кешування</a:t>
            </a:r>
            <a:endParaRPr lang="en-US" sz="1400">
              <a:latin typeface="Montserrat"/>
              <a:cs typeface="Arial"/>
            </a:endParaRPr>
          </a:p>
          <a:p>
            <a:pPr marL="285750" lvl="1" indent="-285750">
              <a:lnSpc>
                <a:spcPct val="200000"/>
              </a:lnSpc>
              <a:buFont typeface="Arial"/>
              <a:buChar char="•"/>
            </a:pPr>
            <a:r>
              <a:rPr lang="en-US" sz="1400" err="1">
                <a:latin typeface="Montserrat"/>
                <a:cs typeface="Arial"/>
              </a:rPr>
              <a:t>BackgroundJobService</a:t>
            </a:r>
            <a:r>
              <a:rPr lang="en-US" sz="1400">
                <a:latin typeface="Montserrat"/>
                <a:cs typeface="Arial"/>
              </a:rPr>
              <a:t>: </a:t>
            </a:r>
            <a:r>
              <a:rPr lang="en-US" sz="1400" err="1">
                <a:latin typeface="Montserrat"/>
                <a:cs typeface="Arial"/>
              </a:rPr>
              <a:t>фонові</a:t>
            </a:r>
            <a:r>
              <a:rPr lang="en-US" sz="1400">
                <a:latin typeface="Montserrat"/>
                <a:cs typeface="Arial"/>
              </a:rPr>
              <a:t> </a:t>
            </a:r>
            <a:r>
              <a:rPr lang="en-US" sz="1400" err="1">
                <a:latin typeface="Montserrat"/>
                <a:cs typeface="Arial"/>
              </a:rPr>
              <a:t>задачі</a:t>
            </a:r>
            <a:endParaRPr lang="en-US" sz="1400">
              <a:latin typeface="Montserrat"/>
              <a:cs typeface="Arial"/>
            </a:endParaRPr>
          </a:p>
          <a:p>
            <a:endParaRPr lang="ru-RU" sz="1400">
              <a:latin typeface="Montserrat"/>
              <a:cs typeface="Arial"/>
            </a:endParaRPr>
          </a:p>
        </p:txBody>
      </p:sp>
      <p:pic>
        <p:nvPicPr>
          <p:cNvPr id="5" name="Рисунок 4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6E482B2-D82C-25A9-1E50-7C2A1CA8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21" y="5846276"/>
            <a:ext cx="1248907" cy="838955"/>
          </a:xfrm>
          <a:prstGeom prst="rect">
            <a:avLst/>
          </a:prstGeom>
        </p:spPr>
      </p:pic>
      <p:pic>
        <p:nvPicPr>
          <p:cNvPr id="6" name="Рисунок 5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5A8A554-1803-F60A-C6F9-A89A57EAD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1FB35B-1421-FEA6-87AA-1A140EAD0CF8}"/>
              </a:ext>
            </a:extLst>
          </p:cNvPr>
          <p:cNvSpPr txBox="1"/>
          <p:nvPr/>
        </p:nvSpPr>
        <p:spPr>
          <a:xfrm>
            <a:off x="11577256" y="6335169"/>
            <a:ext cx="4123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201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906" y="484287"/>
            <a:ext cx="5848449" cy="452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00" b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Вибір </a:t>
            </a:r>
            <a:r>
              <a:rPr lang="en-US" sz="3700" b="1" err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технологій</a:t>
            </a:r>
            <a:r>
              <a:rPr lang="en-US" sz="3700" b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 </a:t>
            </a:r>
            <a:r>
              <a:rPr lang="en-US" sz="3700" b="1" err="1">
                <a:solidFill>
                  <a:srgbClr val="7068F4"/>
                </a:solidFill>
                <a:latin typeface="Barlow Bold"/>
                <a:ea typeface="+mn-lt"/>
                <a:cs typeface="+mn-lt"/>
              </a:rPr>
              <a:t>розробки</a:t>
            </a:r>
            <a:endParaRPr lang="en-US" sz="3700" b="1">
              <a:solidFill>
                <a:srgbClr val="000000"/>
              </a:solidFill>
              <a:latin typeface="Barlow Bold"/>
              <a:ea typeface="+mn-lt"/>
              <a:cs typeface="+mn-lt"/>
            </a:endParaRPr>
          </a:p>
          <a:p>
            <a:pPr marL="0" indent="0" algn="l">
              <a:lnSpc>
                <a:spcPts val="3542"/>
              </a:lnSpc>
              <a:buNone/>
            </a:pPr>
            <a:endParaRPr lang="en-US" sz="2800" b="1">
              <a:solidFill>
                <a:srgbClr val="7068F4"/>
              </a:solidFill>
              <a:latin typeface="Barlow Bold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3" y="1303807"/>
            <a:ext cx="344190" cy="344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8833" y="1820042"/>
            <a:ext cx="2758877" cy="226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err="1">
                <a:solidFill>
                  <a:srgbClr val="272525"/>
                </a:solidFill>
                <a:ea typeface="+mn-lt"/>
                <a:cs typeface="+mn-lt"/>
              </a:rPr>
              <a:t>Мова</a:t>
            </a:r>
            <a:r>
              <a:rPr lang="en-US" sz="1400" b="1">
                <a:solidFill>
                  <a:srgbClr val="272525"/>
                </a:solidFill>
                <a:ea typeface="+mn-lt"/>
                <a:cs typeface="+mn-lt"/>
              </a:rPr>
              <a:t> </a:t>
            </a:r>
            <a:r>
              <a:rPr lang="en-US" sz="1400" b="1" err="1">
                <a:solidFill>
                  <a:srgbClr val="272525"/>
                </a:solidFill>
                <a:ea typeface="+mn-lt"/>
                <a:cs typeface="+mn-lt"/>
              </a:rPr>
              <a:t>програмування</a:t>
            </a:r>
            <a:r>
              <a:rPr lang="en-US" sz="1400" b="1">
                <a:solidFill>
                  <a:srgbClr val="272525"/>
                </a:solidFill>
                <a:ea typeface="+mn-lt"/>
                <a:cs typeface="+mn-lt"/>
              </a:rPr>
              <a:t>: C#</a:t>
            </a:r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l">
              <a:lnSpc>
                <a:spcPts val="1750"/>
              </a:lnSpc>
              <a:buNone/>
            </a:pPr>
            <a:endParaRPr lang="en-US" sz="1400" b="1">
              <a:solidFill>
                <a:srgbClr val="272525"/>
              </a:solidFill>
              <a:latin typeface="Barlow Bold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1906" y="2129009"/>
            <a:ext cx="3447924" cy="440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7"/>
              </a:lnSpc>
            </a:pPr>
            <a:r>
              <a:rPr lang="uk" sz="1000">
                <a:solidFill>
                  <a:srgbClr val="1F1F1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Сучасна, об'єктно-орієнтована мова, розроблена Microsoft.</a:t>
            </a:r>
            <a:endParaRPr lang="uk" sz="1000">
              <a:solidFill>
                <a:srgbClr val="1F1F1F"/>
              </a:solidFill>
              <a:latin typeface="Montserrat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910" y="1303807"/>
            <a:ext cx="344190" cy="3441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88911" y="1820042"/>
            <a:ext cx="3204071" cy="226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17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Фреймворк: Blazor Interactive Server</a:t>
            </a:r>
            <a:endParaRPr lang="en-US" sz="1417"/>
          </a:p>
        </p:txBody>
      </p:sp>
      <p:sp>
        <p:nvSpPr>
          <p:cNvPr id="9" name="Text 5"/>
          <p:cNvSpPr/>
          <p:nvPr/>
        </p:nvSpPr>
        <p:spPr>
          <a:xfrm>
            <a:off x="4288911" y="2129010"/>
            <a:ext cx="3628033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0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Серверний</a:t>
            </a:r>
            <a:r>
              <a:rPr lang="en-US" sz="10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рендеринг</a:t>
            </a:r>
            <a:r>
              <a:rPr lang="en-US" sz="10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0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інтерактивність</a:t>
            </a:r>
            <a:r>
              <a:rPr lang="en-US" sz="10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  <a:endParaRPr lang="en-US" sz="1050">
              <a:latin typeface="Montserrat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1" y="2910934"/>
            <a:ext cx="344190" cy="3441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88989" y="1820042"/>
            <a:ext cx="2291258" cy="226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17" b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ORM: Entity Framework Core</a:t>
            </a:r>
            <a:endParaRPr lang="en-US" sz="1417"/>
          </a:p>
        </p:txBody>
      </p:sp>
      <p:sp>
        <p:nvSpPr>
          <p:cNvPr id="12" name="Text 7"/>
          <p:cNvSpPr/>
          <p:nvPr/>
        </p:nvSpPr>
        <p:spPr>
          <a:xfrm>
            <a:off x="8088989" y="2129010"/>
            <a:ext cx="3628033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0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Для</a:t>
            </a:r>
            <a:r>
              <a:rPr lang="en-US" sz="10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роботи</a:t>
            </a:r>
            <a:r>
              <a:rPr lang="en-US" sz="10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з </a:t>
            </a:r>
            <a:r>
              <a:rPr lang="en-US" sz="10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реляційною</a:t>
            </a:r>
            <a:r>
              <a:rPr lang="en-US" sz="10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базою</a:t>
            </a:r>
            <a:r>
              <a:rPr lang="en-US" sz="10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даних</a:t>
            </a:r>
            <a:r>
              <a:rPr lang="en-US" sz="10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  <a:endParaRPr lang="en-US" sz="1050">
              <a:latin typeface="Montserrat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052" y="1313530"/>
            <a:ext cx="344190" cy="3441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8833" y="3429965"/>
            <a:ext cx="2235101" cy="226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SQL Server</a:t>
            </a:r>
            <a:endParaRPr lang="en-US" sz="1400">
              <a:latin typeface="Barlow Bold"/>
            </a:endParaRPr>
          </a:p>
        </p:txBody>
      </p:sp>
      <p:sp>
        <p:nvSpPr>
          <p:cNvPr id="15" name="Text 9"/>
          <p:cNvSpPr/>
          <p:nvPr/>
        </p:nvSpPr>
        <p:spPr>
          <a:xfrm>
            <a:off x="488833" y="3738933"/>
            <a:ext cx="3628033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8"/>
              </a:lnSpc>
            </a:pPr>
            <a:r>
              <a:rPr lang="en-US" sz="1050" err="1">
                <a:solidFill>
                  <a:srgbClr val="272525"/>
                </a:solidFill>
                <a:latin typeface="Montserrat"/>
              </a:rPr>
              <a:t>Структуровані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дані</a:t>
            </a:r>
            <a:endParaRPr lang="en-US" sz="1083" err="1"/>
          </a:p>
        </p:txBody>
      </p:sp>
      <p:sp>
        <p:nvSpPr>
          <p:cNvPr id="18" name="Text 11"/>
          <p:cNvSpPr/>
          <p:nvPr/>
        </p:nvSpPr>
        <p:spPr>
          <a:xfrm>
            <a:off x="4288910" y="3429965"/>
            <a:ext cx="2100957" cy="226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MongoDB</a:t>
            </a:r>
            <a:endParaRPr lang="en-US" sz="1400">
              <a:latin typeface="Barlow Bold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4288911" y="3738933"/>
            <a:ext cx="3628033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8"/>
              </a:lnSpc>
            </a:pPr>
            <a:r>
              <a:rPr lang="en-US" sz="1050" err="1">
                <a:solidFill>
                  <a:srgbClr val="272525"/>
                </a:solidFill>
                <a:latin typeface="Montserrat"/>
              </a:rPr>
              <a:t>Неструктуровані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100" err="1">
                <a:solidFill>
                  <a:srgbClr val="272525"/>
                </a:solidFill>
                <a:latin typeface="Montserrat"/>
              </a:rPr>
              <a:t>дані</a:t>
            </a:r>
            <a:r>
              <a:rPr lang="en-US" sz="110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 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та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допоміжна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інформація</a:t>
            </a:r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989" y="2913730"/>
            <a:ext cx="344190" cy="34419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088989" y="3429965"/>
            <a:ext cx="2619673" cy="226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Кешування</a:t>
            </a:r>
            <a:r>
              <a:rPr lang="en-US" sz="1400" b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: </a:t>
            </a:r>
            <a:r>
              <a:rPr lang="en-US" sz="1400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IMemoryCache</a:t>
            </a:r>
            <a:endParaRPr lang="en-US" sz="1400" err="1">
              <a:latin typeface="Barlow Bold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8088989" y="3738933"/>
            <a:ext cx="3628033" cy="440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8"/>
              </a:lnSpc>
            </a:pPr>
            <a:r>
              <a:rPr lang="en-US" sz="10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Для</a:t>
            </a:r>
            <a:r>
              <a:rPr lang="en-US" sz="105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кешування</a:t>
            </a:r>
            <a:endParaRPr lang="en-US" sz="1050" err="1">
              <a:solidFill>
                <a:srgbClr val="272525"/>
              </a:solidFill>
              <a:latin typeface="Montserrat"/>
            </a:endParaRPr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833" y="4523654"/>
            <a:ext cx="344190" cy="34419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488833" y="5039889"/>
            <a:ext cx="3617218" cy="226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Інструменти</a:t>
            </a:r>
            <a:r>
              <a:rPr lang="en-US" sz="1400" b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1400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розробки</a:t>
            </a:r>
            <a:r>
              <a:rPr lang="en-US" sz="1400" b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: Visual Studio</a:t>
            </a:r>
            <a:endParaRPr lang="en-US" sz="1400">
              <a:latin typeface="Barlow Bold"/>
            </a:endParaRPr>
          </a:p>
        </p:txBody>
      </p:sp>
      <p:sp>
        <p:nvSpPr>
          <p:cNvPr id="25" name="Text 16"/>
          <p:cNvSpPr/>
          <p:nvPr/>
        </p:nvSpPr>
        <p:spPr>
          <a:xfrm>
            <a:off x="488833" y="5348856"/>
            <a:ext cx="3628033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8"/>
              </a:lnSpc>
            </a:pPr>
            <a:r>
              <a:rPr lang="en-US" sz="1050" err="1">
                <a:solidFill>
                  <a:srgbClr val="272525"/>
                </a:solidFill>
                <a:latin typeface="Montserrat"/>
              </a:rPr>
              <a:t>Інтегрована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середа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розробки</a:t>
            </a:r>
            <a:endParaRPr lang="en-US" sz="1083" err="1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8910" y="4523654"/>
            <a:ext cx="344190" cy="34419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4288910" y="5039889"/>
            <a:ext cx="2793802" cy="226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Інструменти</a:t>
            </a:r>
            <a:r>
              <a:rPr lang="en-US" sz="1400" b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1400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розробки</a:t>
            </a:r>
            <a:r>
              <a:rPr lang="en-US" sz="1400" b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: Git</a:t>
            </a:r>
            <a:endParaRPr lang="en-US" sz="1400">
              <a:latin typeface="Barlow Bold"/>
            </a:endParaRPr>
          </a:p>
        </p:txBody>
      </p:sp>
      <p:sp>
        <p:nvSpPr>
          <p:cNvPr id="28" name="Text 18"/>
          <p:cNvSpPr/>
          <p:nvPr/>
        </p:nvSpPr>
        <p:spPr>
          <a:xfrm>
            <a:off x="4288911" y="5348856"/>
            <a:ext cx="3628033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8"/>
              </a:lnSpc>
            </a:pPr>
            <a:r>
              <a:rPr lang="en-US" sz="1050" err="1">
                <a:solidFill>
                  <a:srgbClr val="272525"/>
                </a:solidFill>
                <a:latin typeface="Montserrat"/>
              </a:rPr>
              <a:t>Система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контролю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версій</a:t>
            </a:r>
            <a:endParaRPr lang="en-US" sz="1083" err="1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8989" y="4523654"/>
            <a:ext cx="344190" cy="34419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8088989" y="5039889"/>
            <a:ext cx="2392858" cy="226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Фонові</a:t>
            </a:r>
            <a:r>
              <a:rPr lang="en-US" sz="1400" b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1400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задачі</a:t>
            </a:r>
            <a:r>
              <a:rPr lang="en-US" sz="1400" b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: </a:t>
            </a:r>
            <a:r>
              <a:rPr lang="en-US" sz="1400" b="1" err="1">
                <a:solidFill>
                  <a:srgbClr val="272525"/>
                </a:solidFill>
                <a:latin typeface="Barlow Bold"/>
                <a:ea typeface="Barlow Bold" pitchFamily="34" charset="-122"/>
                <a:cs typeface="Barlow Bold" pitchFamily="34" charset="-120"/>
              </a:rPr>
              <a:t>Hangfire</a:t>
            </a:r>
            <a:endParaRPr lang="en-US" sz="1417" err="1">
              <a:latin typeface="Aptos" panose="020B0004020202020204"/>
            </a:endParaRPr>
          </a:p>
        </p:txBody>
      </p:sp>
      <p:sp>
        <p:nvSpPr>
          <p:cNvPr id="31" name="Text 20"/>
          <p:cNvSpPr/>
          <p:nvPr/>
        </p:nvSpPr>
        <p:spPr>
          <a:xfrm>
            <a:off x="8088989" y="5348856"/>
            <a:ext cx="3628033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8"/>
              </a:lnSpc>
            </a:pPr>
            <a:r>
              <a:rPr lang="en-US" sz="1050" err="1">
                <a:solidFill>
                  <a:srgbClr val="272525"/>
                </a:solidFill>
                <a:latin typeface="Montserrat"/>
              </a:rPr>
              <a:t>Для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виклику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необхідних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дій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у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потрібний</a:t>
            </a:r>
            <a:r>
              <a:rPr lang="en-US" sz="1050">
                <a:solidFill>
                  <a:srgbClr val="272525"/>
                </a:solidFill>
                <a:latin typeface="Montserrat"/>
              </a:rPr>
              <a:t> </a:t>
            </a:r>
            <a:r>
              <a:rPr lang="en-US" sz="1050" err="1">
                <a:solidFill>
                  <a:srgbClr val="272525"/>
                </a:solidFill>
                <a:latin typeface="Montserrat"/>
              </a:rPr>
              <a:t>час</a:t>
            </a:r>
            <a:endParaRPr lang="en-US" sz="1083" err="1"/>
          </a:p>
        </p:txBody>
      </p:sp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6E002DAC-7B55-0248-5118-BE1D57A3E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43" y="2910934"/>
            <a:ext cx="344190" cy="344190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AF5083-4B73-324F-FB82-92D9DBF7A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121" y="5846276"/>
            <a:ext cx="1248907" cy="83895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925B41-99D2-D5BE-F0FC-065C8351A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2516" y="6276543"/>
            <a:ext cx="2800350" cy="581025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C5E2CC-3298-E7D8-73C6-0273762FBC87}"/>
              </a:ext>
            </a:extLst>
          </p:cNvPr>
          <p:cNvSpPr txBox="1"/>
          <p:nvPr/>
        </p:nvSpPr>
        <p:spPr>
          <a:xfrm>
            <a:off x="11577256" y="6335169"/>
            <a:ext cx="4123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5588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789" y="325149"/>
            <a:ext cx="5036613" cy="34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UA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8"/>
              </a:lnSpc>
            </a:pPr>
            <a:r>
              <a:rPr lang="en-US" sz="3000" b="1" err="1">
                <a:solidFill>
                  <a:srgbClr val="7068F4"/>
                </a:solidFill>
                <a:latin typeface="Barlow Bold"/>
              </a:rPr>
              <a:t>Приклад</a:t>
            </a:r>
            <a:r>
              <a:rPr lang="en-US" sz="3000" b="1">
                <a:solidFill>
                  <a:srgbClr val="7068F4"/>
                </a:solidFill>
                <a:latin typeface="Barlow Bold"/>
              </a:rPr>
              <a:t> </a:t>
            </a:r>
            <a:r>
              <a:rPr lang="en-US" sz="3000" b="1" err="1">
                <a:solidFill>
                  <a:srgbClr val="7068F4"/>
                </a:solidFill>
                <a:latin typeface="Barlow Bold"/>
              </a:rPr>
              <a:t>реалізації</a:t>
            </a:r>
          </a:p>
        </p:txBody>
      </p:sp>
      <p:sp>
        <p:nvSpPr>
          <p:cNvPr id="4" name="Shape 2"/>
          <p:cNvSpPr/>
          <p:nvPr/>
        </p:nvSpPr>
        <p:spPr>
          <a:xfrm>
            <a:off x="445988" y="1540127"/>
            <a:ext cx="5728945" cy="5003115"/>
          </a:xfrm>
          <a:prstGeom prst="roundRect">
            <a:avLst>
              <a:gd name="adj" fmla="val 1944"/>
            </a:avLst>
          </a:prstGeom>
          <a:solidFill>
            <a:srgbClr val="D2CFFC"/>
          </a:solidFill>
          <a:ln/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F94BE-C059-9EF8-2DEA-D8455B8AFA61}"/>
              </a:ext>
            </a:extLst>
          </p:cNvPr>
          <p:cNvSpPr txBox="1"/>
          <p:nvPr/>
        </p:nvSpPr>
        <p:spPr>
          <a:xfrm>
            <a:off x="553452" y="1549457"/>
            <a:ext cx="5350086" cy="49988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&lt;div class="auction-card"&gt;</a:t>
            </a:r>
            <a:endParaRPr lang="ru-RU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 &lt;div class="image-container"&gt;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 &lt;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img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 </a:t>
            </a:r>
            <a:r>
              <a:rPr lang="en-US" sz="1100">
                <a:highlight>
                  <a:srgbClr val="D2CFFC"/>
                </a:highlight>
                <a:hlinkClick r:id="rId3"/>
              </a:rPr>
              <a:t>src="@Auction.ImageUrl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" </a:t>
            </a:r>
            <a:r>
              <a:rPr lang="en-US" sz="1100">
                <a:highlight>
                  <a:srgbClr val="D2CFFC"/>
                </a:highlight>
                <a:hlinkClick r:id="rId4"/>
              </a:rPr>
              <a:t>alt="@Auction.Title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" class="auction-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img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" /&gt;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 &lt;/div&gt;</a:t>
            </a:r>
            <a:endParaRPr lang="en-US" sz="1100"/>
          </a:p>
          <a:p>
            <a:endParaRPr lang="en-US" sz="1100">
              <a:solidFill>
                <a:srgbClr val="000000"/>
              </a:solidFill>
            </a:endParaRPr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 &lt;div class="auction-content"&gt;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 &lt;h4 </a:t>
            </a:r>
            <a:r>
              <a:rPr lang="en-US" sz="1100">
                <a:highlight>
                  <a:srgbClr val="D2CFFC"/>
                </a:highlight>
                <a:hlinkClick r:id="rId5"/>
              </a:rPr>
              <a:t>class="auction-title"&gt;@Auction.Title&lt;/h4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&gt;</a:t>
            </a:r>
            <a:endParaRPr lang="en-US" sz="1100">
              <a:solidFill>
                <a:srgbClr val="000000"/>
              </a:solidFill>
            </a:endParaRPr>
          </a:p>
          <a:p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 &lt;div class="auction-info-row"&gt;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     &lt;span class="label"&gt;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Поточна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ставка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:&lt;/span&gt;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     &lt;span class="value"&gt;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         @FormatHelper.FormatPrice(Auction.CurrentPrice ??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Auction.StartPrice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)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грн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     &lt;/span&gt;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 &lt;/div&gt;  </a:t>
            </a:r>
            <a:endParaRPr lang="en-US" sz="1100"/>
          </a:p>
          <a:p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 &lt;div class="auction-info-row"&gt;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     &lt;span class="label"&gt;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Залишилось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часу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:&lt;/span&gt;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     &lt;span class="value"&gt;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         &lt;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CountdownTimer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EndTime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="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Auction.EndTime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" /&gt;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     &lt;/span&gt;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 &lt;/div&gt;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 &lt;div class="progress-wrapper"&gt;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     &lt;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CountdownProgress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StartTime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="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Auction.StartTime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" 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EndTime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="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Auction.EndTime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" /&gt;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 &lt;/div&gt;</a:t>
            </a:r>
            <a:endParaRPr lang="en-US" sz="1100"/>
          </a:p>
          <a:p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     &lt;a </a:t>
            </a:r>
            <a:r>
              <a:rPr lang="en-US" sz="1100">
                <a:highlight>
                  <a:srgbClr val="D2CFFC"/>
                </a:highlight>
                <a:hlinkClick r:id="rId6"/>
              </a:rPr>
              <a:t>href="@($"/auctions/{Auction.Id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}")" class="</a:t>
            </a:r>
            <a:r>
              <a:rPr lang="en-US" sz="1100" err="1">
                <a:solidFill>
                  <a:srgbClr val="272525"/>
                </a:solidFill>
                <a:highlight>
                  <a:srgbClr val="D2CFFC"/>
                </a:highlight>
              </a:rPr>
              <a:t>btn</a:t>
            </a:r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-bid"&gt;ЗРОБИТИ СТАВКУ&lt;/a&gt;</a:t>
            </a:r>
            <a:endParaRPr lang="en-US" sz="1100"/>
          </a:p>
          <a:p>
            <a:r>
              <a:rPr lang="en-US" sz="1100">
                <a:solidFill>
                  <a:srgbClr val="272525"/>
                </a:solidFill>
                <a:highlight>
                  <a:srgbClr val="D2CFFC"/>
                </a:highlight>
              </a:rPr>
              <a:t>    &lt;/div&gt;</a:t>
            </a:r>
            <a:endParaRPr lang="en-US" sz="1100"/>
          </a:p>
          <a:p>
            <a:pPr algn="l">
              <a:lnSpc>
                <a:spcPts val="1292"/>
              </a:lnSpc>
            </a:pPr>
            <a:r>
              <a:rPr lang="en-US" sz="1100">
                <a:solidFill>
                  <a:srgbClr val="272525"/>
                </a:solidFill>
              </a:rPr>
              <a:t>&lt;/div&gt;</a:t>
            </a:r>
            <a:endParaRPr lang="ru-RU" sz="1100"/>
          </a:p>
        </p:txBody>
      </p:sp>
      <p:pic>
        <p:nvPicPr>
          <p:cNvPr id="12" name="Рисунок 11" descr="Изображение выглядит как текст, компьютерная мышь, периферический, Электронное устрой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F9162EE-11E6-A7BB-1D23-89E94E97E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3431" y="1552576"/>
            <a:ext cx="4032538" cy="47711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54C7BA-E7F3-AF1E-EB4B-724F9543EB83}"/>
              </a:ext>
            </a:extLst>
          </p:cNvPr>
          <p:cNvSpPr txBox="1"/>
          <p:nvPr/>
        </p:nvSpPr>
        <p:spPr>
          <a:xfrm>
            <a:off x="270163" y="893618"/>
            <a:ext cx="119218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Картка</a:t>
            </a:r>
            <a:r>
              <a:rPr lang="en-US"/>
              <a:t> </a:t>
            </a:r>
            <a:r>
              <a:rPr lang="en-US" err="1"/>
              <a:t>аукціону</a:t>
            </a:r>
            <a:r>
              <a:rPr lang="en-US"/>
              <a:t> </a:t>
            </a:r>
            <a:r>
              <a:rPr lang="en-US" err="1"/>
              <a:t>реалізована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Blazor Server </a:t>
            </a:r>
            <a:r>
              <a:rPr lang="en-US" err="1"/>
              <a:t>із</a:t>
            </a:r>
            <a:r>
              <a:rPr lang="en-US"/>
              <a:t> </a:t>
            </a:r>
            <a:r>
              <a:rPr lang="en-US" err="1"/>
              <a:t>використанням</a:t>
            </a:r>
            <a:r>
              <a:rPr lang="en-US"/>
              <a:t> Bootstrap. </a:t>
            </a:r>
            <a:r>
              <a:rPr lang="en-US" err="1"/>
              <a:t>Вона</a:t>
            </a:r>
            <a:r>
              <a:rPr lang="en-US"/>
              <a:t> </a:t>
            </a:r>
            <a:r>
              <a:rPr lang="en-US" err="1"/>
              <a:t>містить</a:t>
            </a:r>
            <a:r>
              <a:rPr lang="en-US"/>
              <a:t> </a:t>
            </a:r>
            <a:r>
              <a:rPr lang="en-US" err="1"/>
              <a:t>ключову</a:t>
            </a:r>
            <a:r>
              <a:rPr lang="en-US"/>
              <a:t> </a:t>
            </a:r>
            <a:r>
              <a:rPr lang="en-US" err="1"/>
              <a:t>інформацію</a:t>
            </a:r>
            <a:r>
              <a:rPr lang="en-US"/>
              <a:t> ​ </a:t>
            </a:r>
            <a:r>
              <a:rPr lang="en-US" err="1"/>
              <a:t>про</a:t>
            </a:r>
            <a:r>
              <a:rPr lang="en-US"/>
              <a:t> </a:t>
            </a:r>
            <a:r>
              <a:rPr lang="en-US" err="1"/>
              <a:t>лот</a:t>
            </a:r>
            <a:r>
              <a:rPr lang="en-US"/>
              <a:t>, </a:t>
            </a:r>
            <a:r>
              <a:rPr lang="en-US" err="1"/>
              <a:t>таймер</a:t>
            </a:r>
            <a:r>
              <a:rPr lang="en-US"/>
              <a:t>, </a:t>
            </a:r>
            <a:r>
              <a:rPr lang="en-US" err="1"/>
              <a:t>прогрес</a:t>
            </a:r>
            <a:r>
              <a:rPr lang="en-US"/>
              <a:t> </a:t>
            </a:r>
            <a:r>
              <a:rPr lang="en-US" err="1"/>
              <a:t>та</a:t>
            </a:r>
            <a:r>
              <a:rPr lang="en-US"/>
              <a:t> </a:t>
            </a:r>
            <a:r>
              <a:rPr lang="en-US" err="1"/>
              <a:t>кнопку</a:t>
            </a:r>
            <a:r>
              <a:rPr lang="en-US"/>
              <a:t> </a:t>
            </a:r>
            <a:r>
              <a:rPr lang="en-US" err="1"/>
              <a:t>дії</a:t>
            </a:r>
            <a:r>
              <a:rPr lang="en-US"/>
              <a:t>.​</a:t>
            </a:r>
          </a:p>
        </p:txBody>
      </p:sp>
      <p:pic>
        <p:nvPicPr>
          <p:cNvPr id="5" name="Рисунок 4" descr="Изображение выглядит как белый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EC9766A-31EA-C5CD-A2EA-3FDD276FD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2516" y="6411013"/>
            <a:ext cx="2800350" cy="446555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309DF-F43E-09C4-D1C4-B06C70131F95}"/>
              </a:ext>
            </a:extLst>
          </p:cNvPr>
          <p:cNvSpPr txBox="1"/>
          <p:nvPr/>
        </p:nvSpPr>
        <p:spPr>
          <a:xfrm>
            <a:off x="11577256" y="6320228"/>
            <a:ext cx="6066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208345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16</Slides>
  <Notes>14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Програмна система проведення аукціонів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2025-06-19T21:24:36Z</dcterms:created>
  <dcterms:modified xsi:type="dcterms:W3CDTF">2025-06-23T21:26:39Z</dcterms:modified>
</cp:coreProperties>
</file>